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1"/>
  </p:notesMasterIdLst>
  <p:sldIdLst>
    <p:sldId id="332" r:id="rId2"/>
    <p:sldId id="333" r:id="rId3"/>
    <p:sldId id="334" r:id="rId4"/>
    <p:sldId id="335" r:id="rId5"/>
    <p:sldId id="336" r:id="rId6"/>
    <p:sldId id="337" r:id="rId7"/>
    <p:sldId id="338" r:id="rId8"/>
    <p:sldId id="339" r:id="rId9"/>
    <p:sldId id="340" r:id="rId10"/>
    <p:sldId id="341" r:id="rId11"/>
    <p:sldId id="342" r:id="rId12"/>
    <p:sldId id="343" r:id="rId13"/>
    <p:sldId id="344" r:id="rId14"/>
    <p:sldId id="345" r:id="rId15"/>
    <p:sldId id="271" r:id="rId16"/>
    <p:sldId id="346" r:id="rId17"/>
    <p:sldId id="347" r:id="rId18"/>
    <p:sldId id="348" r:id="rId19"/>
    <p:sldId id="349" r:id="rId20"/>
    <p:sldId id="350" r:id="rId21"/>
    <p:sldId id="351" r:id="rId22"/>
    <p:sldId id="352" r:id="rId23"/>
    <p:sldId id="353" r:id="rId24"/>
    <p:sldId id="354" r:id="rId25"/>
    <p:sldId id="355" r:id="rId26"/>
    <p:sldId id="356" r:id="rId27"/>
    <p:sldId id="357" r:id="rId28"/>
    <p:sldId id="358" r:id="rId29"/>
    <p:sldId id="359" r:id="rId30"/>
    <p:sldId id="360" r:id="rId31"/>
    <p:sldId id="361" r:id="rId32"/>
    <p:sldId id="362" r:id="rId33"/>
    <p:sldId id="363" r:id="rId34"/>
    <p:sldId id="364" r:id="rId35"/>
    <p:sldId id="365" r:id="rId36"/>
    <p:sldId id="366" r:id="rId37"/>
    <p:sldId id="367" r:id="rId38"/>
    <p:sldId id="368" r:id="rId39"/>
    <p:sldId id="369" r:id="rId40"/>
    <p:sldId id="370" r:id="rId41"/>
    <p:sldId id="371" r:id="rId42"/>
    <p:sldId id="372" r:id="rId43"/>
    <p:sldId id="373" r:id="rId44"/>
    <p:sldId id="374" r:id="rId45"/>
    <p:sldId id="375" r:id="rId46"/>
    <p:sldId id="376" r:id="rId47"/>
    <p:sldId id="377" r:id="rId48"/>
    <p:sldId id="378" r:id="rId49"/>
    <p:sldId id="379" r:id="rId50"/>
    <p:sldId id="380" r:id="rId51"/>
    <p:sldId id="381" r:id="rId52"/>
    <p:sldId id="382" r:id="rId53"/>
    <p:sldId id="383" r:id="rId54"/>
    <p:sldId id="384" r:id="rId55"/>
    <p:sldId id="385" r:id="rId56"/>
    <p:sldId id="386" r:id="rId57"/>
    <p:sldId id="387" r:id="rId58"/>
    <p:sldId id="388" r:id="rId59"/>
    <p:sldId id="389" r:id="rId60"/>
    <p:sldId id="390" r:id="rId61"/>
    <p:sldId id="391" r:id="rId62"/>
    <p:sldId id="392" r:id="rId63"/>
    <p:sldId id="393" r:id="rId64"/>
    <p:sldId id="394" r:id="rId65"/>
    <p:sldId id="395" r:id="rId66"/>
    <p:sldId id="396" r:id="rId67"/>
    <p:sldId id="397" r:id="rId68"/>
    <p:sldId id="398" r:id="rId69"/>
    <p:sldId id="399" r:id="rId70"/>
    <p:sldId id="400" r:id="rId71"/>
    <p:sldId id="401" r:id="rId72"/>
    <p:sldId id="402" r:id="rId73"/>
    <p:sldId id="403" r:id="rId74"/>
    <p:sldId id="404" r:id="rId75"/>
    <p:sldId id="405" r:id="rId76"/>
    <p:sldId id="406" r:id="rId77"/>
    <p:sldId id="256" r:id="rId78"/>
    <p:sldId id="257" r:id="rId79"/>
    <p:sldId id="258" r:id="rId80"/>
    <p:sldId id="259" r:id="rId81"/>
    <p:sldId id="260" r:id="rId82"/>
    <p:sldId id="261" r:id="rId83"/>
    <p:sldId id="262" r:id="rId84"/>
    <p:sldId id="263" r:id="rId85"/>
    <p:sldId id="264" r:id="rId86"/>
    <p:sldId id="265" r:id="rId87"/>
    <p:sldId id="266" r:id="rId88"/>
    <p:sldId id="267" r:id="rId89"/>
    <p:sldId id="268" r:id="rId90"/>
    <p:sldId id="269" r:id="rId91"/>
    <p:sldId id="270" r:id="rId92"/>
    <p:sldId id="279" r:id="rId93"/>
    <p:sldId id="272" r:id="rId94"/>
    <p:sldId id="273" r:id="rId95"/>
    <p:sldId id="274" r:id="rId96"/>
    <p:sldId id="275" r:id="rId97"/>
    <p:sldId id="276" r:id="rId98"/>
    <p:sldId id="277" r:id="rId99"/>
    <p:sldId id="278" r:id="rId100"/>
    <p:sldId id="280" r:id="rId101"/>
    <p:sldId id="281" r:id="rId102"/>
    <p:sldId id="282" r:id="rId103"/>
    <p:sldId id="283" r:id="rId104"/>
    <p:sldId id="284" r:id="rId105"/>
    <p:sldId id="285" r:id="rId106"/>
    <p:sldId id="286" r:id="rId107"/>
    <p:sldId id="287" r:id="rId108"/>
    <p:sldId id="288" r:id="rId109"/>
    <p:sldId id="289" r:id="rId110"/>
    <p:sldId id="290" r:id="rId111"/>
    <p:sldId id="291" r:id="rId112"/>
    <p:sldId id="292" r:id="rId113"/>
    <p:sldId id="293" r:id="rId114"/>
    <p:sldId id="294" r:id="rId115"/>
    <p:sldId id="295" r:id="rId116"/>
    <p:sldId id="296" r:id="rId117"/>
    <p:sldId id="297" r:id="rId118"/>
    <p:sldId id="298" r:id="rId119"/>
    <p:sldId id="299" r:id="rId120"/>
    <p:sldId id="300" r:id="rId121"/>
    <p:sldId id="301" r:id="rId122"/>
    <p:sldId id="302" r:id="rId123"/>
    <p:sldId id="303" r:id="rId124"/>
    <p:sldId id="304" r:id="rId125"/>
    <p:sldId id="306" r:id="rId126"/>
    <p:sldId id="307" r:id="rId127"/>
    <p:sldId id="309" r:id="rId128"/>
    <p:sldId id="310" r:id="rId129"/>
    <p:sldId id="311" r:id="rId130"/>
    <p:sldId id="312" r:id="rId131"/>
    <p:sldId id="313" r:id="rId132"/>
    <p:sldId id="314" r:id="rId133"/>
    <p:sldId id="315" r:id="rId134"/>
    <p:sldId id="316" r:id="rId135"/>
    <p:sldId id="319" r:id="rId136"/>
    <p:sldId id="318" r:id="rId137"/>
    <p:sldId id="317" r:id="rId138"/>
    <p:sldId id="320" r:id="rId139"/>
    <p:sldId id="321" r:id="rId140"/>
    <p:sldId id="322" r:id="rId141"/>
    <p:sldId id="323" r:id="rId142"/>
    <p:sldId id="324" r:id="rId143"/>
    <p:sldId id="325" r:id="rId144"/>
    <p:sldId id="326" r:id="rId145"/>
    <p:sldId id="327" r:id="rId146"/>
    <p:sldId id="328" r:id="rId147"/>
    <p:sldId id="329" r:id="rId148"/>
    <p:sldId id="330" r:id="rId149"/>
    <p:sldId id="331" r:id="rId1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792F27-DA58-446F-A92F-A21E1FB1E7A7}" v="78" dt="2024-11-27T03:56:29.0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16" autoAdjust="0"/>
    <p:restoredTop sz="94660"/>
  </p:normalViewPr>
  <p:slideViewPr>
    <p:cSldViewPr snapToGrid="0">
      <p:cViewPr>
        <p:scale>
          <a:sx n="100" d="100"/>
          <a:sy n="100" d="100"/>
        </p:scale>
        <p:origin x="1038"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notesMaster" Target="notesMasters/notesMaster1.xml"/><Relationship Id="rId156" Type="http://schemas.microsoft.com/office/2015/10/relationships/revisionInfo" Target="revisionInfo.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8FD66E-DAF8-43E8-9471-53AAD829E44B}" type="datetimeFigureOut">
              <a:rPr lang="en-US" smtClean="0"/>
              <a:t>11/27/2024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D573B5-341D-4326-9CB0-B0BBD0761542}" type="slidenum">
              <a:rPr lang="en-US" smtClean="0"/>
              <a:t>‹#›</a:t>
            </a:fld>
            <a:endParaRPr lang="en-US"/>
          </a:p>
        </p:txBody>
      </p:sp>
    </p:spTree>
    <p:extLst>
      <p:ext uri="{BB962C8B-B14F-4D97-AF65-F5344CB8AC3E}">
        <p14:creationId xmlns:p14="http://schemas.microsoft.com/office/powerpoint/2010/main" val="1117432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83620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3c280cd46adb52bb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3c280cd46adb52bb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8075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3c280cd46adb52bb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3c280cd46adb52bb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8499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c280cd46adb52bb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3c280cd46adb52bb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98992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c280cd46adb52bb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c280cd46adb52bb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7125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c280cd46adb52bb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c280cd46adb52bb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1921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2289034A-BCF2-B21D-2E76-608AE85807F3}"/>
            </a:ext>
          </a:extLst>
        </p:cNvPr>
        <p:cNvGrpSpPr/>
        <p:nvPr/>
      </p:nvGrpSpPr>
      <p:grpSpPr>
        <a:xfrm>
          <a:off x="0" y="0"/>
          <a:ext cx="0" cy="0"/>
          <a:chOff x="0" y="0"/>
          <a:chExt cx="0" cy="0"/>
        </a:xfrm>
      </p:grpSpPr>
      <p:sp>
        <p:nvSpPr>
          <p:cNvPr id="127" name="Google Shape;127;g3c280cd46adb52bb_63:notes">
            <a:extLst>
              <a:ext uri="{FF2B5EF4-FFF2-40B4-BE49-F238E27FC236}">
                <a16:creationId xmlns:a16="http://schemas.microsoft.com/office/drawing/2014/main" id="{926772C8-C37C-B68B-C502-624A84CAFC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c280cd46adb52bb_63:notes">
            <a:extLst>
              <a:ext uri="{FF2B5EF4-FFF2-40B4-BE49-F238E27FC236}">
                <a16:creationId xmlns:a16="http://schemas.microsoft.com/office/drawing/2014/main" id="{87EC547E-DD5A-1EA7-FBEE-34AC699B735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6233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70569A0B-6EEC-FC9E-F08A-AA0B63E1B16B}"/>
            </a:ext>
          </a:extLst>
        </p:cNvPr>
        <p:cNvGrpSpPr/>
        <p:nvPr/>
      </p:nvGrpSpPr>
      <p:grpSpPr>
        <a:xfrm>
          <a:off x="0" y="0"/>
          <a:ext cx="0" cy="0"/>
          <a:chOff x="0" y="0"/>
          <a:chExt cx="0" cy="0"/>
        </a:xfrm>
      </p:grpSpPr>
      <p:sp>
        <p:nvSpPr>
          <p:cNvPr id="127" name="Google Shape;127;g3c280cd46adb52bb_63:notes">
            <a:extLst>
              <a:ext uri="{FF2B5EF4-FFF2-40B4-BE49-F238E27FC236}">
                <a16:creationId xmlns:a16="http://schemas.microsoft.com/office/drawing/2014/main" id="{FE34FE67-36ED-7AAD-7213-9C83BBCFB9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c280cd46adb52bb_63:notes">
            <a:extLst>
              <a:ext uri="{FF2B5EF4-FFF2-40B4-BE49-F238E27FC236}">
                <a16:creationId xmlns:a16="http://schemas.microsoft.com/office/drawing/2014/main" id="{2F000E1D-85B5-348A-24CC-9641113B9F7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1317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B7F20DF3-831C-97C8-A049-D18A8AC5737D}"/>
            </a:ext>
          </a:extLst>
        </p:cNvPr>
        <p:cNvGrpSpPr/>
        <p:nvPr/>
      </p:nvGrpSpPr>
      <p:grpSpPr>
        <a:xfrm>
          <a:off x="0" y="0"/>
          <a:ext cx="0" cy="0"/>
          <a:chOff x="0" y="0"/>
          <a:chExt cx="0" cy="0"/>
        </a:xfrm>
      </p:grpSpPr>
      <p:sp>
        <p:nvSpPr>
          <p:cNvPr id="127" name="Google Shape;127;g3c280cd46adb52bb_63:notes">
            <a:extLst>
              <a:ext uri="{FF2B5EF4-FFF2-40B4-BE49-F238E27FC236}">
                <a16:creationId xmlns:a16="http://schemas.microsoft.com/office/drawing/2014/main" id="{E6935057-3D2E-8A86-B9E2-9483274082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c280cd46adb52bb_63:notes">
            <a:extLst>
              <a:ext uri="{FF2B5EF4-FFF2-40B4-BE49-F238E27FC236}">
                <a16:creationId xmlns:a16="http://schemas.microsoft.com/office/drawing/2014/main" id="{140B159B-7B9C-89B1-530B-309765D084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6571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43C47F32-8347-8B47-DD53-E7DC7A0341CB}"/>
            </a:ext>
          </a:extLst>
        </p:cNvPr>
        <p:cNvGrpSpPr/>
        <p:nvPr/>
      </p:nvGrpSpPr>
      <p:grpSpPr>
        <a:xfrm>
          <a:off x="0" y="0"/>
          <a:ext cx="0" cy="0"/>
          <a:chOff x="0" y="0"/>
          <a:chExt cx="0" cy="0"/>
        </a:xfrm>
      </p:grpSpPr>
      <p:sp>
        <p:nvSpPr>
          <p:cNvPr id="127" name="Google Shape;127;g3c280cd46adb52bb_63:notes">
            <a:extLst>
              <a:ext uri="{FF2B5EF4-FFF2-40B4-BE49-F238E27FC236}">
                <a16:creationId xmlns:a16="http://schemas.microsoft.com/office/drawing/2014/main" id="{7316F5C3-2CA8-F6CB-18BD-C7CFB67ED7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c280cd46adb52bb_63:notes">
            <a:extLst>
              <a:ext uri="{FF2B5EF4-FFF2-40B4-BE49-F238E27FC236}">
                <a16:creationId xmlns:a16="http://schemas.microsoft.com/office/drawing/2014/main" id="{6F3C19FA-2953-6F43-357D-2AD09E0733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1167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3EB95DF1-01E8-FE8B-C93E-9FD6CF566491}"/>
            </a:ext>
          </a:extLst>
        </p:cNvPr>
        <p:cNvGrpSpPr/>
        <p:nvPr/>
      </p:nvGrpSpPr>
      <p:grpSpPr>
        <a:xfrm>
          <a:off x="0" y="0"/>
          <a:ext cx="0" cy="0"/>
          <a:chOff x="0" y="0"/>
          <a:chExt cx="0" cy="0"/>
        </a:xfrm>
      </p:grpSpPr>
      <p:sp>
        <p:nvSpPr>
          <p:cNvPr id="127" name="Google Shape;127;g3c280cd46adb52bb_63:notes">
            <a:extLst>
              <a:ext uri="{FF2B5EF4-FFF2-40B4-BE49-F238E27FC236}">
                <a16:creationId xmlns:a16="http://schemas.microsoft.com/office/drawing/2014/main" id="{E8654A04-D59A-E865-C582-89D4620063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c280cd46adb52bb_63:notes">
            <a:extLst>
              <a:ext uri="{FF2B5EF4-FFF2-40B4-BE49-F238E27FC236}">
                <a16:creationId xmlns:a16="http://schemas.microsoft.com/office/drawing/2014/main" id="{A2B85348-A4DA-BCDA-93D7-ABBB7494CCC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7878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c280cd46adb52bb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c280cd46adb52bb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40249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FADF30BA-0BE0-C29F-C653-353B1D870712}"/>
            </a:ext>
          </a:extLst>
        </p:cNvPr>
        <p:cNvGrpSpPr/>
        <p:nvPr/>
      </p:nvGrpSpPr>
      <p:grpSpPr>
        <a:xfrm>
          <a:off x="0" y="0"/>
          <a:ext cx="0" cy="0"/>
          <a:chOff x="0" y="0"/>
          <a:chExt cx="0" cy="0"/>
        </a:xfrm>
      </p:grpSpPr>
      <p:sp>
        <p:nvSpPr>
          <p:cNvPr id="127" name="Google Shape;127;g3c280cd46adb52bb_63:notes">
            <a:extLst>
              <a:ext uri="{FF2B5EF4-FFF2-40B4-BE49-F238E27FC236}">
                <a16:creationId xmlns:a16="http://schemas.microsoft.com/office/drawing/2014/main" id="{F23A55E6-5139-C628-CA36-0028DDDEB8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c280cd46adb52bb_63:notes">
            <a:extLst>
              <a:ext uri="{FF2B5EF4-FFF2-40B4-BE49-F238E27FC236}">
                <a16:creationId xmlns:a16="http://schemas.microsoft.com/office/drawing/2014/main" id="{4AF97B8D-296D-736D-534C-E3BC21BD545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78844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0D93B4FE-627E-F314-3AC0-0F6D8ACEA65A}"/>
            </a:ext>
          </a:extLst>
        </p:cNvPr>
        <p:cNvGrpSpPr/>
        <p:nvPr/>
      </p:nvGrpSpPr>
      <p:grpSpPr>
        <a:xfrm>
          <a:off x="0" y="0"/>
          <a:ext cx="0" cy="0"/>
          <a:chOff x="0" y="0"/>
          <a:chExt cx="0" cy="0"/>
        </a:xfrm>
      </p:grpSpPr>
      <p:sp>
        <p:nvSpPr>
          <p:cNvPr id="127" name="Google Shape;127;g3c280cd46adb52bb_63:notes">
            <a:extLst>
              <a:ext uri="{FF2B5EF4-FFF2-40B4-BE49-F238E27FC236}">
                <a16:creationId xmlns:a16="http://schemas.microsoft.com/office/drawing/2014/main" id="{3626F232-A18A-CC43-3037-AC43EEC708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c280cd46adb52bb_63:notes">
            <a:extLst>
              <a:ext uri="{FF2B5EF4-FFF2-40B4-BE49-F238E27FC236}">
                <a16:creationId xmlns:a16="http://schemas.microsoft.com/office/drawing/2014/main" id="{B99BAA64-47B1-0AF4-19B4-9312CAF95DC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95274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0A4A54DA-8C7C-3C7B-DFDB-FB35CF65E3CA}"/>
            </a:ext>
          </a:extLst>
        </p:cNvPr>
        <p:cNvGrpSpPr/>
        <p:nvPr/>
      </p:nvGrpSpPr>
      <p:grpSpPr>
        <a:xfrm>
          <a:off x="0" y="0"/>
          <a:ext cx="0" cy="0"/>
          <a:chOff x="0" y="0"/>
          <a:chExt cx="0" cy="0"/>
        </a:xfrm>
      </p:grpSpPr>
      <p:sp>
        <p:nvSpPr>
          <p:cNvPr id="127" name="Google Shape;127;g3c280cd46adb52bb_63:notes">
            <a:extLst>
              <a:ext uri="{FF2B5EF4-FFF2-40B4-BE49-F238E27FC236}">
                <a16:creationId xmlns:a16="http://schemas.microsoft.com/office/drawing/2014/main" id="{E8E7AEA1-6C61-2895-9293-7ADBE20B58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c280cd46adb52bb_63:notes">
            <a:extLst>
              <a:ext uri="{FF2B5EF4-FFF2-40B4-BE49-F238E27FC236}">
                <a16:creationId xmlns:a16="http://schemas.microsoft.com/office/drawing/2014/main" id="{2D936A4D-3B02-3CA2-77B3-59DAD2D48E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85386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C97B9169-CC75-9688-2F74-8F7C51B5EE3E}"/>
            </a:ext>
          </a:extLst>
        </p:cNvPr>
        <p:cNvGrpSpPr/>
        <p:nvPr/>
      </p:nvGrpSpPr>
      <p:grpSpPr>
        <a:xfrm>
          <a:off x="0" y="0"/>
          <a:ext cx="0" cy="0"/>
          <a:chOff x="0" y="0"/>
          <a:chExt cx="0" cy="0"/>
        </a:xfrm>
      </p:grpSpPr>
      <p:sp>
        <p:nvSpPr>
          <p:cNvPr id="127" name="Google Shape;127;g3c280cd46adb52bb_63:notes">
            <a:extLst>
              <a:ext uri="{FF2B5EF4-FFF2-40B4-BE49-F238E27FC236}">
                <a16:creationId xmlns:a16="http://schemas.microsoft.com/office/drawing/2014/main" id="{EEDE9BEC-2B24-5D64-7D53-C1A483ADF3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c280cd46adb52bb_63:notes">
            <a:extLst>
              <a:ext uri="{FF2B5EF4-FFF2-40B4-BE49-F238E27FC236}">
                <a16:creationId xmlns:a16="http://schemas.microsoft.com/office/drawing/2014/main" id="{2CBB75C2-940B-9E2F-5BAB-7E800CEFF5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87927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15EC47B5-A7B7-1638-CF84-F7DA658AFD3E}"/>
            </a:ext>
          </a:extLst>
        </p:cNvPr>
        <p:cNvGrpSpPr/>
        <p:nvPr/>
      </p:nvGrpSpPr>
      <p:grpSpPr>
        <a:xfrm>
          <a:off x="0" y="0"/>
          <a:ext cx="0" cy="0"/>
          <a:chOff x="0" y="0"/>
          <a:chExt cx="0" cy="0"/>
        </a:xfrm>
      </p:grpSpPr>
      <p:sp>
        <p:nvSpPr>
          <p:cNvPr id="127" name="Google Shape;127;g3c280cd46adb52bb_63:notes">
            <a:extLst>
              <a:ext uri="{FF2B5EF4-FFF2-40B4-BE49-F238E27FC236}">
                <a16:creationId xmlns:a16="http://schemas.microsoft.com/office/drawing/2014/main" id="{C4129F6C-1705-AD43-83C7-F8AC5A6A94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c280cd46adb52bb_63:notes">
            <a:extLst>
              <a:ext uri="{FF2B5EF4-FFF2-40B4-BE49-F238E27FC236}">
                <a16:creationId xmlns:a16="http://schemas.microsoft.com/office/drawing/2014/main" id="{88125DBD-FC4E-3AEF-9E65-C0E4747F52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8537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318CB095-F2D9-5897-3A25-7363B9472A43}"/>
            </a:ext>
          </a:extLst>
        </p:cNvPr>
        <p:cNvGrpSpPr/>
        <p:nvPr/>
      </p:nvGrpSpPr>
      <p:grpSpPr>
        <a:xfrm>
          <a:off x="0" y="0"/>
          <a:ext cx="0" cy="0"/>
          <a:chOff x="0" y="0"/>
          <a:chExt cx="0" cy="0"/>
        </a:xfrm>
      </p:grpSpPr>
      <p:sp>
        <p:nvSpPr>
          <p:cNvPr id="127" name="Google Shape;127;g3c280cd46adb52bb_63:notes">
            <a:extLst>
              <a:ext uri="{FF2B5EF4-FFF2-40B4-BE49-F238E27FC236}">
                <a16:creationId xmlns:a16="http://schemas.microsoft.com/office/drawing/2014/main" id="{15E346B5-7598-EF96-B95D-4C123C4F79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c280cd46adb52bb_63:notes">
            <a:extLst>
              <a:ext uri="{FF2B5EF4-FFF2-40B4-BE49-F238E27FC236}">
                <a16:creationId xmlns:a16="http://schemas.microsoft.com/office/drawing/2014/main" id="{8897AC83-16F6-7977-23D4-E4D31852877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44432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F1F15858-164A-8071-97F7-1811BB98ED47}"/>
            </a:ext>
          </a:extLst>
        </p:cNvPr>
        <p:cNvGrpSpPr/>
        <p:nvPr/>
      </p:nvGrpSpPr>
      <p:grpSpPr>
        <a:xfrm>
          <a:off x="0" y="0"/>
          <a:ext cx="0" cy="0"/>
          <a:chOff x="0" y="0"/>
          <a:chExt cx="0" cy="0"/>
        </a:xfrm>
      </p:grpSpPr>
      <p:sp>
        <p:nvSpPr>
          <p:cNvPr id="127" name="Google Shape;127;g3c280cd46adb52bb_63:notes">
            <a:extLst>
              <a:ext uri="{FF2B5EF4-FFF2-40B4-BE49-F238E27FC236}">
                <a16:creationId xmlns:a16="http://schemas.microsoft.com/office/drawing/2014/main" id="{F1B60133-899F-C407-73C7-3ADC982957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c280cd46adb52bb_63:notes">
            <a:extLst>
              <a:ext uri="{FF2B5EF4-FFF2-40B4-BE49-F238E27FC236}">
                <a16:creationId xmlns:a16="http://schemas.microsoft.com/office/drawing/2014/main" id="{F31C74C9-1A93-26E5-1E86-271B42265D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99963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9CFB7AEC-BBC2-3AE0-745B-78F7E891656B}"/>
            </a:ext>
          </a:extLst>
        </p:cNvPr>
        <p:cNvGrpSpPr/>
        <p:nvPr/>
      </p:nvGrpSpPr>
      <p:grpSpPr>
        <a:xfrm>
          <a:off x="0" y="0"/>
          <a:ext cx="0" cy="0"/>
          <a:chOff x="0" y="0"/>
          <a:chExt cx="0" cy="0"/>
        </a:xfrm>
      </p:grpSpPr>
      <p:sp>
        <p:nvSpPr>
          <p:cNvPr id="127" name="Google Shape;127;g3c280cd46adb52bb_63:notes">
            <a:extLst>
              <a:ext uri="{FF2B5EF4-FFF2-40B4-BE49-F238E27FC236}">
                <a16:creationId xmlns:a16="http://schemas.microsoft.com/office/drawing/2014/main" id="{2DC86ECB-8457-BDBF-97AE-EE432A30E2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c280cd46adb52bb_63:notes">
            <a:extLst>
              <a:ext uri="{FF2B5EF4-FFF2-40B4-BE49-F238E27FC236}">
                <a16:creationId xmlns:a16="http://schemas.microsoft.com/office/drawing/2014/main" id="{50CD8FFA-62AA-A5FD-978F-493F5D8999A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70092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127294F0-E2F9-D528-3079-AC86159226EA}"/>
            </a:ext>
          </a:extLst>
        </p:cNvPr>
        <p:cNvGrpSpPr/>
        <p:nvPr/>
      </p:nvGrpSpPr>
      <p:grpSpPr>
        <a:xfrm>
          <a:off x="0" y="0"/>
          <a:ext cx="0" cy="0"/>
          <a:chOff x="0" y="0"/>
          <a:chExt cx="0" cy="0"/>
        </a:xfrm>
      </p:grpSpPr>
      <p:sp>
        <p:nvSpPr>
          <p:cNvPr id="127" name="Google Shape;127;g3c280cd46adb52bb_63:notes">
            <a:extLst>
              <a:ext uri="{FF2B5EF4-FFF2-40B4-BE49-F238E27FC236}">
                <a16:creationId xmlns:a16="http://schemas.microsoft.com/office/drawing/2014/main" id="{AC809479-15E3-4B39-B0F8-698F9E86E7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c280cd46adb52bb_63:notes">
            <a:extLst>
              <a:ext uri="{FF2B5EF4-FFF2-40B4-BE49-F238E27FC236}">
                <a16:creationId xmlns:a16="http://schemas.microsoft.com/office/drawing/2014/main" id="{0D693BFB-0943-26CB-45F7-8776A7D4447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76876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DBC04BD1-B6EB-8CC4-797D-670E922CA271}"/>
            </a:ext>
          </a:extLst>
        </p:cNvPr>
        <p:cNvGrpSpPr/>
        <p:nvPr/>
      </p:nvGrpSpPr>
      <p:grpSpPr>
        <a:xfrm>
          <a:off x="0" y="0"/>
          <a:ext cx="0" cy="0"/>
          <a:chOff x="0" y="0"/>
          <a:chExt cx="0" cy="0"/>
        </a:xfrm>
      </p:grpSpPr>
      <p:sp>
        <p:nvSpPr>
          <p:cNvPr id="127" name="Google Shape;127;g3c280cd46adb52bb_63:notes">
            <a:extLst>
              <a:ext uri="{FF2B5EF4-FFF2-40B4-BE49-F238E27FC236}">
                <a16:creationId xmlns:a16="http://schemas.microsoft.com/office/drawing/2014/main" id="{5D5F16D7-0898-2C58-BBCB-44625EF731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c280cd46adb52bb_63:notes">
            <a:extLst>
              <a:ext uri="{FF2B5EF4-FFF2-40B4-BE49-F238E27FC236}">
                <a16:creationId xmlns:a16="http://schemas.microsoft.com/office/drawing/2014/main" id="{159BEC3F-E218-7CEF-5352-AF3930BFD4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12265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c280cd46adb52bb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c280cd46adb52bb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24387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7EAC22DC-C5F2-5659-3536-F4ED73FD6485}"/>
            </a:ext>
          </a:extLst>
        </p:cNvPr>
        <p:cNvGrpSpPr/>
        <p:nvPr/>
      </p:nvGrpSpPr>
      <p:grpSpPr>
        <a:xfrm>
          <a:off x="0" y="0"/>
          <a:ext cx="0" cy="0"/>
          <a:chOff x="0" y="0"/>
          <a:chExt cx="0" cy="0"/>
        </a:xfrm>
      </p:grpSpPr>
      <p:sp>
        <p:nvSpPr>
          <p:cNvPr id="127" name="Google Shape;127;g3c280cd46adb52bb_63:notes">
            <a:extLst>
              <a:ext uri="{FF2B5EF4-FFF2-40B4-BE49-F238E27FC236}">
                <a16:creationId xmlns:a16="http://schemas.microsoft.com/office/drawing/2014/main" id="{11E2AEE5-2D22-4681-8BE1-B342009C60B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c280cd46adb52bb_63:notes">
            <a:extLst>
              <a:ext uri="{FF2B5EF4-FFF2-40B4-BE49-F238E27FC236}">
                <a16:creationId xmlns:a16="http://schemas.microsoft.com/office/drawing/2014/main" id="{2A58AA28-9DB4-7798-DF98-6E05F9BCC1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2873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c280cd46adb52bb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c280cd46adb52bb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8539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3c280cd46adb52bb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3c280cd46adb52bb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214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c280cd46adb52bb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c280cd46adb52bb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054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c280cd46adb52bb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c280cd46adb52bb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7959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c280cd46adb52bb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c280cd46adb52bb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8072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c280cd46adb52bb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c280cd46adb52bb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583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25C39-C4A6-3635-1D7F-524ABB1595A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7336C4-7862-6AD8-A129-4B94051A76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230D29E-172E-78E1-5C37-9526DCDCF150}"/>
              </a:ext>
            </a:extLst>
          </p:cNvPr>
          <p:cNvSpPr>
            <a:spLocks noGrp="1"/>
          </p:cNvSpPr>
          <p:nvPr>
            <p:ph type="dt" sz="half" idx="10"/>
          </p:nvPr>
        </p:nvSpPr>
        <p:spPr/>
        <p:txBody>
          <a:bodyPr/>
          <a:lstStyle/>
          <a:p>
            <a:fld id="{AD1E7B0D-4A6A-450F-9AD9-B8E10EF2BBFB}" type="datetimeFigureOut">
              <a:rPr lang="en-US" smtClean="0"/>
              <a:t>11/27/2024</a:t>
            </a:fld>
            <a:endParaRPr lang="en-US"/>
          </a:p>
        </p:txBody>
      </p:sp>
      <p:sp>
        <p:nvSpPr>
          <p:cNvPr id="5" name="Footer Placeholder 4">
            <a:extLst>
              <a:ext uri="{FF2B5EF4-FFF2-40B4-BE49-F238E27FC236}">
                <a16:creationId xmlns:a16="http://schemas.microsoft.com/office/drawing/2014/main" id="{EDCB6111-A499-C9D2-4D43-CFC4E748A5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B3F108-12CF-2495-91CF-686C5D530FB4}"/>
              </a:ext>
            </a:extLst>
          </p:cNvPr>
          <p:cNvSpPr>
            <a:spLocks noGrp="1"/>
          </p:cNvSpPr>
          <p:nvPr>
            <p:ph type="sldNum" sz="quarter" idx="12"/>
          </p:nvPr>
        </p:nvSpPr>
        <p:spPr/>
        <p:txBody>
          <a:bodyPr/>
          <a:lstStyle/>
          <a:p>
            <a:fld id="{878F359D-F0C1-4E13-AF2B-9DD0DA418D2F}" type="slidenum">
              <a:rPr lang="en-US" smtClean="0"/>
              <a:t>‹#›</a:t>
            </a:fld>
            <a:endParaRPr lang="en-US"/>
          </a:p>
        </p:txBody>
      </p:sp>
    </p:spTree>
    <p:extLst>
      <p:ext uri="{BB962C8B-B14F-4D97-AF65-F5344CB8AC3E}">
        <p14:creationId xmlns:p14="http://schemas.microsoft.com/office/powerpoint/2010/main" val="39461602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6627E-71D0-8F6F-3C01-0407F31A7C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0C80BB-56E4-9D63-561D-BBA97A5F31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FDE319-A34F-E273-4D6A-C5E581ABB36F}"/>
              </a:ext>
            </a:extLst>
          </p:cNvPr>
          <p:cNvSpPr>
            <a:spLocks noGrp="1"/>
          </p:cNvSpPr>
          <p:nvPr>
            <p:ph type="dt" sz="half" idx="10"/>
          </p:nvPr>
        </p:nvSpPr>
        <p:spPr/>
        <p:txBody>
          <a:bodyPr/>
          <a:lstStyle/>
          <a:p>
            <a:fld id="{AD1E7B0D-4A6A-450F-9AD9-B8E10EF2BBFB}" type="datetimeFigureOut">
              <a:rPr lang="en-US" smtClean="0"/>
              <a:t>11/27/2024</a:t>
            </a:fld>
            <a:endParaRPr lang="en-US"/>
          </a:p>
        </p:txBody>
      </p:sp>
      <p:sp>
        <p:nvSpPr>
          <p:cNvPr id="5" name="Footer Placeholder 4">
            <a:extLst>
              <a:ext uri="{FF2B5EF4-FFF2-40B4-BE49-F238E27FC236}">
                <a16:creationId xmlns:a16="http://schemas.microsoft.com/office/drawing/2014/main" id="{4D4209C2-D2A1-B754-1E7C-6A14AF0810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E80485-C07C-D78B-6A0E-71635C2210C1}"/>
              </a:ext>
            </a:extLst>
          </p:cNvPr>
          <p:cNvSpPr>
            <a:spLocks noGrp="1"/>
          </p:cNvSpPr>
          <p:nvPr>
            <p:ph type="sldNum" sz="quarter" idx="12"/>
          </p:nvPr>
        </p:nvSpPr>
        <p:spPr/>
        <p:txBody>
          <a:bodyPr/>
          <a:lstStyle/>
          <a:p>
            <a:fld id="{878F359D-F0C1-4E13-AF2B-9DD0DA418D2F}" type="slidenum">
              <a:rPr lang="en-US" smtClean="0"/>
              <a:t>‹#›</a:t>
            </a:fld>
            <a:endParaRPr lang="en-US"/>
          </a:p>
        </p:txBody>
      </p:sp>
    </p:spTree>
    <p:extLst>
      <p:ext uri="{BB962C8B-B14F-4D97-AF65-F5344CB8AC3E}">
        <p14:creationId xmlns:p14="http://schemas.microsoft.com/office/powerpoint/2010/main" val="1568892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074930-7966-9DAD-AD3E-0BE6011B3D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3806923-2219-ACB0-A380-4C59DD34E9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345975-F207-21FA-7517-5A3154C853E2}"/>
              </a:ext>
            </a:extLst>
          </p:cNvPr>
          <p:cNvSpPr>
            <a:spLocks noGrp="1"/>
          </p:cNvSpPr>
          <p:nvPr>
            <p:ph type="dt" sz="half" idx="10"/>
          </p:nvPr>
        </p:nvSpPr>
        <p:spPr/>
        <p:txBody>
          <a:bodyPr/>
          <a:lstStyle/>
          <a:p>
            <a:fld id="{AD1E7B0D-4A6A-450F-9AD9-B8E10EF2BBFB}" type="datetimeFigureOut">
              <a:rPr lang="en-US" smtClean="0"/>
              <a:t>11/27/2024</a:t>
            </a:fld>
            <a:endParaRPr lang="en-US"/>
          </a:p>
        </p:txBody>
      </p:sp>
      <p:sp>
        <p:nvSpPr>
          <p:cNvPr id="5" name="Footer Placeholder 4">
            <a:extLst>
              <a:ext uri="{FF2B5EF4-FFF2-40B4-BE49-F238E27FC236}">
                <a16:creationId xmlns:a16="http://schemas.microsoft.com/office/drawing/2014/main" id="{FAD6AA61-1764-33E1-0AB5-F955C7C2E0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194FAB-F7B7-0D5F-BE21-4EAF0F162F39}"/>
              </a:ext>
            </a:extLst>
          </p:cNvPr>
          <p:cNvSpPr>
            <a:spLocks noGrp="1"/>
          </p:cNvSpPr>
          <p:nvPr>
            <p:ph type="sldNum" sz="quarter" idx="12"/>
          </p:nvPr>
        </p:nvSpPr>
        <p:spPr/>
        <p:txBody>
          <a:bodyPr/>
          <a:lstStyle/>
          <a:p>
            <a:fld id="{878F359D-F0C1-4E13-AF2B-9DD0DA418D2F}" type="slidenum">
              <a:rPr lang="en-US" smtClean="0"/>
              <a:t>‹#›</a:t>
            </a:fld>
            <a:endParaRPr lang="en-US"/>
          </a:p>
        </p:txBody>
      </p:sp>
    </p:spTree>
    <p:extLst>
      <p:ext uri="{BB962C8B-B14F-4D97-AF65-F5344CB8AC3E}">
        <p14:creationId xmlns:p14="http://schemas.microsoft.com/office/powerpoint/2010/main" val="38899972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1205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83EA1-9F61-C7B2-25C8-9B2418C505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F9962D-73BC-4A88-8AE9-B1649CC2B7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88BA05-337E-507E-DF4D-18233EF8B58E}"/>
              </a:ext>
            </a:extLst>
          </p:cNvPr>
          <p:cNvSpPr>
            <a:spLocks noGrp="1"/>
          </p:cNvSpPr>
          <p:nvPr>
            <p:ph type="dt" sz="half" idx="10"/>
          </p:nvPr>
        </p:nvSpPr>
        <p:spPr/>
        <p:txBody>
          <a:bodyPr/>
          <a:lstStyle/>
          <a:p>
            <a:fld id="{AD1E7B0D-4A6A-450F-9AD9-B8E10EF2BBFB}" type="datetimeFigureOut">
              <a:rPr lang="en-US" smtClean="0"/>
              <a:t>11/27/2024</a:t>
            </a:fld>
            <a:endParaRPr lang="en-US"/>
          </a:p>
        </p:txBody>
      </p:sp>
      <p:sp>
        <p:nvSpPr>
          <p:cNvPr id="5" name="Footer Placeholder 4">
            <a:extLst>
              <a:ext uri="{FF2B5EF4-FFF2-40B4-BE49-F238E27FC236}">
                <a16:creationId xmlns:a16="http://schemas.microsoft.com/office/drawing/2014/main" id="{FFAAC6A2-0A7B-1132-7C3F-B78E69B008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32576A-C858-DA81-51E5-14206C9472BB}"/>
              </a:ext>
            </a:extLst>
          </p:cNvPr>
          <p:cNvSpPr>
            <a:spLocks noGrp="1"/>
          </p:cNvSpPr>
          <p:nvPr>
            <p:ph type="sldNum" sz="quarter" idx="12"/>
          </p:nvPr>
        </p:nvSpPr>
        <p:spPr/>
        <p:txBody>
          <a:bodyPr/>
          <a:lstStyle/>
          <a:p>
            <a:fld id="{878F359D-F0C1-4E13-AF2B-9DD0DA418D2F}" type="slidenum">
              <a:rPr lang="en-US" smtClean="0"/>
              <a:t>‹#›</a:t>
            </a:fld>
            <a:endParaRPr lang="en-US"/>
          </a:p>
        </p:txBody>
      </p:sp>
    </p:spTree>
    <p:extLst>
      <p:ext uri="{BB962C8B-B14F-4D97-AF65-F5344CB8AC3E}">
        <p14:creationId xmlns:p14="http://schemas.microsoft.com/office/powerpoint/2010/main" val="4089018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EB48D-2808-F677-5C58-3C2F538E6B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0936B68-9CC2-581D-FC7A-04A99710F32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FD399CB-5976-9798-BE2A-B1427D888E89}"/>
              </a:ext>
            </a:extLst>
          </p:cNvPr>
          <p:cNvSpPr>
            <a:spLocks noGrp="1"/>
          </p:cNvSpPr>
          <p:nvPr>
            <p:ph type="dt" sz="half" idx="10"/>
          </p:nvPr>
        </p:nvSpPr>
        <p:spPr/>
        <p:txBody>
          <a:bodyPr/>
          <a:lstStyle/>
          <a:p>
            <a:fld id="{AD1E7B0D-4A6A-450F-9AD9-B8E10EF2BBFB}" type="datetimeFigureOut">
              <a:rPr lang="en-US" smtClean="0"/>
              <a:t>11/27/2024</a:t>
            </a:fld>
            <a:endParaRPr lang="en-US"/>
          </a:p>
        </p:txBody>
      </p:sp>
      <p:sp>
        <p:nvSpPr>
          <p:cNvPr id="5" name="Footer Placeholder 4">
            <a:extLst>
              <a:ext uri="{FF2B5EF4-FFF2-40B4-BE49-F238E27FC236}">
                <a16:creationId xmlns:a16="http://schemas.microsoft.com/office/drawing/2014/main" id="{1E33F1E2-C8E1-CC99-2424-A606158388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18E7C3-5495-F76B-40D5-332D87E75437}"/>
              </a:ext>
            </a:extLst>
          </p:cNvPr>
          <p:cNvSpPr>
            <a:spLocks noGrp="1"/>
          </p:cNvSpPr>
          <p:nvPr>
            <p:ph type="sldNum" sz="quarter" idx="12"/>
          </p:nvPr>
        </p:nvSpPr>
        <p:spPr/>
        <p:txBody>
          <a:bodyPr/>
          <a:lstStyle/>
          <a:p>
            <a:fld id="{878F359D-F0C1-4E13-AF2B-9DD0DA418D2F}" type="slidenum">
              <a:rPr lang="en-US" smtClean="0"/>
              <a:t>‹#›</a:t>
            </a:fld>
            <a:endParaRPr lang="en-US"/>
          </a:p>
        </p:txBody>
      </p:sp>
    </p:spTree>
    <p:extLst>
      <p:ext uri="{BB962C8B-B14F-4D97-AF65-F5344CB8AC3E}">
        <p14:creationId xmlns:p14="http://schemas.microsoft.com/office/powerpoint/2010/main" val="2079579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92774-7AF8-DDFA-F7F8-1C6F5BCE2A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DB96F2-0328-5909-79ED-AC9B48247D8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9797C0-0390-5CEF-6BC1-EC07FAEFC2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5C3291-6248-FB2B-305F-1486BB45C14F}"/>
              </a:ext>
            </a:extLst>
          </p:cNvPr>
          <p:cNvSpPr>
            <a:spLocks noGrp="1"/>
          </p:cNvSpPr>
          <p:nvPr>
            <p:ph type="dt" sz="half" idx="10"/>
          </p:nvPr>
        </p:nvSpPr>
        <p:spPr/>
        <p:txBody>
          <a:bodyPr/>
          <a:lstStyle/>
          <a:p>
            <a:fld id="{AD1E7B0D-4A6A-450F-9AD9-B8E10EF2BBFB}" type="datetimeFigureOut">
              <a:rPr lang="en-US" smtClean="0"/>
              <a:t>11/27/2024</a:t>
            </a:fld>
            <a:endParaRPr lang="en-US"/>
          </a:p>
        </p:txBody>
      </p:sp>
      <p:sp>
        <p:nvSpPr>
          <p:cNvPr id="6" name="Footer Placeholder 5">
            <a:extLst>
              <a:ext uri="{FF2B5EF4-FFF2-40B4-BE49-F238E27FC236}">
                <a16:creationId xmlns:a16="http://schemas.microsoft.com/office/drawing/2014/main" id="{290FB043-87A4-0B7B-EDE0-ABDE5A164C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46AEA6-7850-60BE-C61F-1D3A8E4B2DCB}"/>
              </a:ext>
            </a:extLst>
          </p:cNvPr>
          <p:cNvSpPr>
            <a:spLocks noGrp="1"/>
          </p:cNvSpPr>
          <p:nvPr>
            <p:ph type="sldNum" sz="quarter" idx="12"/>
          </p:nvPr>
        </p:nvSpPr>
        <p:spPr/>
        <p:txBody>
          <a:bodyPr/>
          <a:lstStyle/>
          <a:p>
            <a:fld id="{878F359D-F0C1-4E13-AF2B-9DD0DA418D2F}" type="slidenum">
              <a:rPr lang="en-US" smtClean="0"/>
              <a:t>‹#›</a:t>
            </a:fld>
            <a:endParaRPr lang="en-US"/>
          </a:p>
        </p:txBody>
      </p:sp>
    </p:spTree>
    <p:extLst>
      <p:ext uri="{BB962C8B-B14F-4D97-AF65-F5344CB8AC3E}">
        <p14:creationId xmlns:p14="http://schemas.microsoft.com/office/powerpoint/2010/main" val="6214124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9B749-1B0B-AC8B-5954-CD34C80E1ED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C051439-8400-ADFA-94A6-117CCBAFCA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556A6E-8388-1AD1-D641-8BEED538337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4B89FA-0E89-0571-12EE-305E753BB7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19C871-AFD1-D893-9138-19E097F4F3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4570911-C05F-83E4-537A-8C752DB87D6E}"/>
              </a:ext>
            </a:extLst>
          </p:cNvPr>
          <p:cNvSpPr>
            <a:spLocks noGrp="1"/>
          </p:cNvSpPr>
          <p:nvPr>
            <p:ph type="dt" sz="half" idx="10"/>
          </p:nvPr>
        </p:nvSpPr>
        <p:spPr/>
        <p:txBody>
          <a:bodyPr/>
          <a:lstStyle/>
          <a:p>
            <a:fld id="{AD1E7B0D-4A6A-450F-9AD9-B8E10EF2BBFB}" type="datetimeFigureOut">
              <a:rPr lang="en-US" smtClean="0"/>
              <a:t>11/27/2024</a:t>
            </a:fld>
            <a:endParaRPr lang="en-US"/>
          </a:p>
        </p:txBody>
      </p:sp>
      <p:sp>
        <p:nvSpPr>
          <p:cNvPr id="8" name="Footer Placeholder 7">
            <a:extLst>
              <a:ext uri="{FF2B5EF4-FFF2-40B4-BE49-F238E27FC236}">
                <a16:creationId xmlns:a16="http://schemas.microsoft.com/office/drawing/2014/main" id="{7A50A7ED-A19C-3F60-4DD4-3C8C23502C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6A0A76-A23C-CC33-7750-24E274FB331F}"/>
              </a:ext>
            </a:extLst>
          </p:cNvPr>
          <p:cNvSpPr>
            <a:spLocks noGrp="1"/>
          </p:cNvSpPr>
          <p:nvPr>
            <p:ph type="sldNum" sz="quarter" idx="12"/>
          </p:nvPr>
        </p:nvSpPr>
        <p:spPr/>
        <p:txBody>
          <a:bodyPr/>
          <a:lstStyle/>
          <a:p>
            <a:fld id="{878F359D-F0C1-4E13-AF2B-9DD0DA418D2F}" type="slidenum">
              <a:rPr lang="en-US" smtClean="0"/>
              <a:t>‹#›</a:t>
            </a:fld>
            <a:endParaRPr lang="en-US"/>
          </a:p>
        </p:txBody>
      </p:sp>
    </p:spTree>
    <p:extLst>
      <p:ext uri="{BB962C8B-B14F-4D97-AF65-F5344CB8AC3E}">
        <p14:creationId xmlns:p14="http://schemas.microsoft.com/office/powerpoint/2010/main" val="3303430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7021A-6392-1B97-5560-1AE950509FC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939D06-EAEA-1569-B038-D965127BF35B}"/>
              </a:ext>
            </a:extLst>
          </p:cNvPr>
          <p:cNvSpPr>
            <a:spLocks noGrp="1"/>
          </p:cNvSpPr>
          <p:nvPr>
            <p:ph type="dt" sz="half" idx="10"/>
          </p:nvPr>
        </p:nvSpPr>
        <p:spPr/>
        <p:txBody>
          <a:bodyPr/>
          <a:lstStyle/>
          <a:p>
            <a:fld id="{AD1E7B0D-4A6A-450F-9AD9-B8E10EF2BBFB}" type="datetimeFigureOut">
              <a:rPr lang="en-US" smtClean="0"/>
              <a:t>11/27/2024</a:t>
            </a:fld>
            <a:endParaRPr lang="en-US"/>
          </a:p>
        </p:txBody>
      </p:sp>
      <p:sp>
        <p:nvSpPr>
          <p:cNvPr id="4" name="Footer Placeholder 3">
            <a:extLst>
              <a:ext uri="{FF2B5EF4-FFF2-40B4-BE49-F238E27FC236}">
                <a16:creationId xmlns:a16="http://schemas.microsoft.com/office/drawing/2014/main" id="{83932593-EF08-1322-F8AC-B77D7B6864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2F004D-96E9-C7D3-8757-F625C97E8347}"/>
              </a:ext>
            </a:extLst>
          </p:cNvPr>
          <p:cNvSpPr>
            <a:spLocks noGrp="1"/>
          </p:cNvSpPr>
          <p:nvPr>
            <p:ph type="sldNum" sz="quarter" idx="12"/>
          </p:nvPr>
        </p:nvSpPr>
        <p:spPr/>
        <p:txBody>
          <a:bodyPr/>
          <a:lstStyle/>
          <a:p>
            <a:fld id="{878F359D-F0C1-4E13-AF2B-9DD0DA418D2F}" type="slidenum">
              <a:rPr lang="en-US" smtClean="0"/>
              <a:t>‹#›</a:t>
            </a:fld>
            <a:endParaRPr lang="en-US"/>
          </a:p>
        </p:txBody>
      </p:sp>
    </p:spTree>
    <p:extLst>
      <p:ext uri="{BB962C8B-B14F-4D97-AF65-F5344CB8AC3E}">
        <p14:creationId xmlns:p14="http://schemas.microsoft.com/office/powerpoint/2010/main" val="555976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5935A8-AEA2-DEDA-8B87-B407AECBBBFA}"/>
              </a:ext>
            </a:extLst>
          </p:cNvPr>
          <p:cNvSpPr>
            <a:spLocks noGrp="1"/>
          </p:cNvSpPr>
          <p:nvPr>
            <p:ph type="dt" sz="half" idx="10"/>
          </p:nvPr>
        </p:nvSpPr>
        <p:spPr/>
        <p:txBody>
          <a:bodyPr/>
          <a:lstStyle/>
          <a:p>
            <a:fld id="{AD1E7B0D-4A6A-450F-9AD9-B8E10EF2BBFB}" type="datetimeFigureOut">
              <a:rPr lang="en-US" smtClean="0"/>
              <a:t>11/27/2024</a:t>
            </a:fld>
            <a:endParaRPr lang="en-US"/>
          </a:p>
        </p:txBody>
      </p:sp>
      <p:sp>
        <p:nvSpPr>
          <p:cNvPr id="3" name="Footer Placeholder 2">
            <a:extLst>
              <a:ext uri="{FF2B5EF4-FFF2-40B4-BE49-F238E27FC236}">
                <a16:creationId xmlns:a16="http://schemas.microsoft.com/office/drawing/2014/main" id="{DC189A0E-BA5E-4F3B-415F-2E97CAAAE9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C6323C1-B384-75DB-8A96-B757DBA115CB}"/>
              </a:ext>
            </a:extLst>
          </p:cNvPr>
          <p:cNvSpPr>
            <a:spLocks noGrp="1"/>
          </p:cNvSpPr>
          <p:nvPr>
            <p:ph type="sldNum" sz="quarter" idx="12"/>
          </p:nvPr>
        </p:nvSpPr>
        <p:spPr/>
        <p:txBody>
          <a:bodyPr/>
          <a:lstStyle/>
          <a:p>
            <a:fld id="{878F359D-F0C1-4E13-AF2B-9DD0DA418D2F}" type="slidenum">
              <a:rPr lang="en-US" smtClean="0"/>
              <a:t>‹#›</a:t>
            </a:fld>
            <a:endParaRPr lang="en-US"/>
          </a:p>
        </p:txBody>
      </p:sp>
    </p:spTree>
    <p:extLst>
      <p:ext uri="{BB962C8B-B14F-4D97-AF65-F5344CB8AC3E}">
        <p14:creationId xmlns:p14="http://schemas.microsoft.com/office/powerpoint/2010/main" val="27106514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6B1FB-6465-5642-9EF0-323D9092A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925B79-9244-EDD8-48B4-5B69532EB9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FC4425A-3383-5C22-1C26-76D20DF271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E5487F-98E1-F680-8160-8D3B2BF1CEA3}"/>
              </a:ext>
            </a:extLst>
          </p:cNvPr>
          <p:cNvSpPr>
            <a:spLocks noGrp="1"/>
          </p:cNvSpPr>
          <p:nvPr>
            <p:ph type="dt" sz="half" idx="10"/>
          </p:nvPr>
        </p:nvSpPr>
        <p:spPr/>
        <p:txBody>
          <a:bodyPr/>
          <a:lstStyle/>
          <a:p>
            <a:fld id="{AD1E7B0D-4A6A-450F-9AD9-B8E10EF2BBFB}" type="datetimeFigureOut">
              <a:rPr lang="en-US" smtClean="0"/>
              <a:t>11/27/2024</a:t>
            </a:fld>
            <a:endParaRPr lang="en-US"/>
          </a:p>
        </p:txBody>
      </p:sp>
      <p:sp>
        <p:nvSpPr>
          <p:cNvPr id="6" name="Footer Placeholder 5">
            <a:extLst>
              <a:ext uri="{FF2B5EF4-FFF2-40B4-BE49-F238E27FC236}">
                <a16:creationId xmlns:a16="http://schemas.microsoft.com/office/drawing/2014/main" id="{94F892D4-0A48-69DD-5E25-C9DEB60868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71ED58-7101-6450-BF3C-10EF488BFB51}"/>
              </a:ext>
            </a:extLst>
          </p:cNvPr>
          <p:cNvSpPr>
            <a:spLocks noGrp="1"/>
          </p:cNvSpPr>
          <p:nvPr>
            <p:ph type="sldNum" sz="quarter" idx="12"/>
          </p:nvPr>
        </p:nvSpPr>
        <p:spPr/>
        <p:txBody>
          <a:bodyPr/>
          <a:lstStyle/>
          <a:p>
            <a:fld id="{878F359D-F0C1-4E13-AF2B-9DD0DA418D2F}" type="slidenum">
              <a:rPr lang="en-US" smtClean="0"/>
              <a:t>‹#›</a:t>
            </a:fld>
            <a:endParaRPr lang="en-US"/>
          </a:p>
        </p:txBody>
      </p:sp>
    </p:spTree>
    <p:extLst>
      <p:ext uri="{BB962C8B-B14F-4D97-AF65-F5344CB8AC3E}">
        <p14:creationId xmlns:p14="http://schemas.microsoft.com/office/powerpoint/2010/main" val="1422731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F3D17-7463-661F-D87F-FE62BC0E43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04A0DD-B118-0DC6-E464-1E425FBFE9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D269BE8-6B08-6043-1542-5313E3BF64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C93FCC-6A2C-3569-7ED1-DC79D178BA45}"/>
              </a:ext>
            </a:extLst>
          </p:cNvPr>
          <p:cNvSpPr>
            <a:spLocks noGrp="1"/>
          </p:cNvSpPr>
          <p:nvPr>
            <p:ph type="dt" sz="half" idx="10"/>
          </p:nvPr>
        </p:nvSpPr>
        <p:spPr/>
        <p:txBody>
          <a:bodyPr/>
          <a:lstStyle/>
          <a:p>
            <a:fld id="{AD1E7B0D-4A6A-450F-9AD9-B8E10EF2BBFB}" type="datetimeFigureOut">
              <a:rPr lang="en-US" smtClean="0"/>
              <a:t>11/27/2024</a:t>
            </a:fld>
            <a:endParaRPr lang="en-US"/>
          </a:p>
        </p:txBody>
      </p:sp>
      <p:sp>
        <p:nvSpPr>
          <p:cNvPr id="6" name="Footer Placeholder 5">
            <a:extLst>
              <a:ext uri="{FF2B5EF4-FFF2-40B4-BE49-F238E27FC236}">
                <a16:creationId xmlns:a16="http://schemas.microsoft.com/office/drawing/2014/main" id="{B7E47733-AB96-8E40-AA75-0798A170EE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1FE392-89F8-D884-3B92-4F58B88B253E}"/>
              </a:ext>
            </a:extLst>
          </p:cNvPr>
          <p:cNvSpPr>
            <a:spLocks noGrp="1"/>
          </p:cNvSpPr>
          <p:nvPr>
            <p:ph type="sldNum" sz="quarter" idx="12"/>
          </p:nvPr>
        </p:nvSpPr>
        <p:spPr/>
        <p:txBody>
          <a:bodyPr/>
          <a:lstStyle/>
          <a:p>
            <a:fld id="{878F359D-F0C1-4E13-AF2B-9DD0DA418D2F}" type="slidenum">
              <a:rPr lang="en-US" smtClean="0"/>
              <a:t>‹#›</a:t>
            </a:fld>
            <a:endParaRPr lang="en-US"/>
          </a:p>
        </p:txBody>
      </p:sp>
    </p:spTree>
    <p:extLst>
      <p:ext uri="{BB962C8B-B14F-4D97-AF65-F5344CB8AC3E}">
        <p14:creationId xmlns:p14="http://schemas.microsoft.com/office/powerpoint/2010/main" val="374096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8FC125-55E1-3FCA-A57B-925BCBCDA4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F7EA99-06D0-4CF4-6688-A14474E295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F5FBFF-DF31-51F8-465F-CD0CB4203C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D1E7B0D-4A6A-450F-9AD9-B8E10EF2BBFB}" type="datetimeFigureOut">
              <a:rPr lang="en-US" smtClean="0"/>
              <a:t>11/27/2024</a:t>
            </a:fld>
            <a:endParaRPr lang="en-US"/>
          </a:p>
        </p:txBody>
      </p:sp>
      <p:sp>
        <p:nvSpPr>
          <p:cNvPr id="5" name="Footer Placeholder 4">
            <a:extLst>
              <a:ext uri="{FF2B5EF4-FFF2-40B4-BE49-F238E27FC236}">
                <a16:creationId xmlns:a16="http://schemas.microsoft.com/office/drawing/2014/main" id="{7B1822C6-F503-9ECE-1516-3989E8801A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22A7072-E4A2-99FC-3068-723678EC0C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78F359D-F0C1-4E13-AF2B-9DD0DA418D2F}" type="slidenum">
              <a:rPr lang="en-US" smtClean="0"/>
              <a:t>‹#›</a:t>
            </a:fld>
            <a:endParaRPr lang="en-US"/>
          </a:p>
        </p:txBody>
      </p:sp>
    </p:spTree>
    <p:extLst>
      <p:ext uri="{BB962C8B-B14F-4D97-AF65-F5344CB8AC3E}">
        <p14:creationId xmlns:p14="http://schemas.microsoft.com/office/powerpoint/2010/main" val="26005322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12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 Id="rId4" Type="http://schemas.openxmlformats.org/officeDocument/2006/relationships/image" Target="../media/image193.png"/></Relationships>
</file>

<file path=ppt/slides/_rels/slide149.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8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8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8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8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8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9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9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3F7EA-1930-A53B-D132-23DDF7EDF5DF}"/>
              </a:ext>
            </a:extLst>
          </p:cNvPr>
          <p:cNvSpPr>
            <a:spLocks noGrp="1"/>
          </p:cNvSpPr>
          <p:nvPr>
            <p:ph type="ctrTitle"/>
          </p:nvPr>
        </p:nvSpPr>
        <p:spPr>
          <a:xfrm>
            <a:off x="1524000" y="518356"/>
            <a:ext cx="9144000" cy="2387600"/>
          </a:xfrm>
        </p:spPr>
        <p:txBody>
          <a:bodyPr/>
          <a:lstStyle/>
          <a:p>
            <a:r>
              <a:rPr lang="en-US" dirty="0"/>
              <a:t>GROUP 4 </a:t>
            </a:r>
          </a:p>
        </p:txBody>
      </p:sp>
      <p:sp>
        <p:nvSpPr>
          <p:cNvPr id="3" name="Subtitle 2">
            <a:extLst>
              <a:ext uri="{FF2B5EF4-FFF2-40B4-BE49-F238E27FC236}">
                <a16:creationId xmlns:a16="http://schemas.microsoft.com/office/drawing/2014/main" id="{B79E91F9-DC77-C17E-45FB-B5B21A6535F9}"/>
              </a:ext>
            </a:extLst>
          </p:cNvPr>
          <p:cNvSpPr>
            <a:spLocks noGrp="1"/>
          </p:cNvSpPr>
          <p:nvPr>
            <p:ph type="subTitle" idx="1"/>
          </p:nvPr>
        </p:nvSpPr>
        <p:spPr/>
        <p:txBody>
          <a:bodyPr>
            <a:normAutofit lnSpcReduction="10000"/>
          </a:bodyPr>
          <a:lstStyle/>
          <a:p>
            <a:r>
              <a:rPr lang="en-US" dirty="0" err="1"/>
              <a:t>Nguyễn</a:t>
            </a:r>
            <a:r>
              <a:rPr lang="en-US" dirty="0"/>
              <a:t> </a:t>
            </a:r>
            <a:r>
              <a:rPr lang="en-US" dirty="0" err="1"/>
              <a:t>Tài</a:t>
            </a:r>
            <a:r>
              <a:rPr lang="en-US" dirty="0"/>
              <a:t> Anh – 22BI13028</a:t>
            </a:r>
          </a:p>
          <a:p>
            <a:r>
              <a:rPr lang="en-US" dirty="0"/>
              <a:t>Đỗ </a:t>
            </a:r>
            <a:r>
              <a:rPr lang="en-US" dirty="0" err="1"/>
              <a:t>Bảo</a:t>
            </a:r>
            <a:r>
              <a:rPr lang="en-US" dirty="0"/>
              <a:t> Nhi – 22BI13349</a:t>
            </a:r>
          </a:p>
          <a:p>
            <a:r>
              <a:rPr lang="en-US" dirty="0"/>
              <a:t>Đỗ Trọng Đạt – 22BI13075</a:t>
            </a:r>
          </a:p>
          <a:p>
            <a:r>
              <a:rPr lang="en-US" dirty="0"/>
              <a:t>Vũ Trọng </a:t>
            </a:r>
            <a:r>
              <a:rPr lang="en-US" dirty="0" err="1"/>
              <a:t>Bách</a:t>
            </a:r>
            <a:r>
              <a:rPr lang="en-US" dirty="0"/>
              <a:t> – 22BI13056</a:t>
            </a:r>
          </a:p>
        </p:txBody>
      </p:sp>
    </p:spTree>
    <p:extLst>
      <p:ext uri="{BB962C8B-B14F-4D97-AF65-F5344CB8AC3E}">
        <p14:creationId xmlns:p14="http://schemas.microsoft.com/office/powerpoint/2010/main" val="1636930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AC235-D9F2-7C17-9322-C967BE792C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FE7615-3711-793B-E1C1-65E2117EEE5A}"/>
              </a:ext>
            </a:extLst>
          </p:cNvPr>
          <p:cNvSpPr>
            <a:spLocks noGrp="1"/>
          </p:cNvSpPr>
          <p:nvPr>
            <p:ph type="title"/>
          </p:nvPr>
        </p:nvSpPr>
        <p:spPr/>
        <p:txBody>
          <a:bodyPr/>
          <a:lstStyle/>
          <a:p>
            <a:r>
              <a:rPr lang="en-US" dirty="0"/>
              <a:t>LAB 2 : Investigating Forensic Image of Windows RAM</a:t>
            </a:r>
          </a:p>
        </p:txBody>
      </p:sp>
      <p:sp>
        <p:nvSpPr>
          <p:cNvPr id="3" name="Content Placeholder 2">
            <a:extLst>
              <a:ext uri="{FF2B5EF4-FFF2-40B4-BE49-F238E27FC236}">
                <a16:creationId xmlns:a16="http://schemas.microsoft.com/office/drawing/2014/main" id="{658EC4BE-F67A-FEBA-E889-7739710E7DAA}"/>
              </a:ext>
            </a:extLst>
          </p:cNvPr>
          <p:cNvSpPr>
            <a:spLocks noGrp="1"/>
          </p:cNvSpPr>
          <p:nvPr>
            <p:ph idx="1"/>
          </p:nvPr>
        </p:nvSpPr>
        <p:spPr>
          <a:xfrm>
            <a:off x="838200" y="1825625"/>
            <a:ext cx="5638102" cy="4351338"/>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
        <p:nvSpPr>
          <p:cNvPr id="25" name="Arrow: Right 24">
            <a:extLst>
              <a:ext uri="{FF2B5EF4-FFF2-40B4-BE49-F238E27FC236}">
                <a16:creationId xmlns:a16="http://schemas.microsoft.com/office/drawing/2014/main" id="{9A73E50F-9454-A6D0-6D5F-9831E462C10E}"/>
              </a:ext>
            </a:extLst>
          </p:cNvPr>
          <p:cNvSpPr/>
          <p:nvPr/>
        </p:nvSpPr>
        <p:spPr>
          <a:xfrm>
            <a:off x="5653676" y="3429056"/>
            <a:ext cx="679507" cy="369116"/>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a:extLst>
              <a:ext uri="{FF2B5EF4-FFF2-40B4-BE49-F238E27FC236}">
                <a16:creationId xmlns:a16="http://schemas.microsoft.com/office/drawing/2014/main" id="{8FB373A7-DBC6-504D-9CA1-CE578CE5184C}"/>
              </a:ext>
            </a:extLst>
          </p:cNvPr>
          <p:cNvSpPr>
            <a:spLocks noChangeAspect="1" noChangeArrowheads="1"/>
          </p:cNvSpPr>
          <p:nvPr/>
        </p:nvSpPr>
        <p:spPr bwMode="auto">
          <a:xfrm>
            <a:off x="3309938" y="1533525"/>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a:extLst>
              <a:ext uri="{FF2B5EF4-FFF2-40B4-BE49-F238E27FC236}">
                <a16:creationId xmlns:a16="http://schemas.microsoft.com/office/drawing/2014/main" id="{DC34D6DF-06D4-4754-3F2F-D7EB7177BC27}"/>
              </a:ext>
            </a:extLst>
          </p:cNvPr>
          <p:cNvSpPr>
            <a:spLocks noChangeAspect="1" noChangeArrowheads="1"/>
          </p:cNvSpPr>
          <p:nvPr/>
        </p:nvSpPr>
        <p:spPr bwMode="auto">
          <a:xfrm>
            <a:off x="3416797" y="846160"/>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a:extLst>
              <a:ext uri="{FF2B5EF4-FFF2-40B4-BE49-F238E27FC236}">
                <a16:creationId xmlns:a16="http://schemas.microsoft.com/office/drawing/2014/main" id="{F588689C-D437-EAAD-485C-E6665624A9D2}"/>
              </a:ext>
            </a:extLst>
          </p:cNvPr>
          <p:cNvSpPr>
            <a:spLocks noChangeAspect="1" noChangeArrowheads="1"/>
          </p:cNvSpPr>
          <p:nvPr/>
        </p:nvSpPr>
        <p:spPr bwMode="auto">
          <a:xfrm>
            <a:off x="4129088" y="2085975"/>
            <a:ext cx="3933825" cy="2686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7">
            <a:extLst>
              <a:ext uri="{FF2B5EF4-FFF2-40B4-BE49-F238E27FC236}">
                <a16:creationId xmlns:a16="http://schemas.microsoft.com/office/drawing/2014/main" id="{E9ED3F2E-2D25-6B16-BDF2-0C19E67CF5DC}"/>
              </a:ext>
            </a:extLst>
          </p:cNvPr>
          <p:cNvSpPr>
            <a:spLocks noChangeArrowheads="1"/>
          </p:cNvSpPr>
          <p:nvPr/>
        </p:nvSpPr>
        <p:spPr bwMode="auto">
          <a:xfrm>
            <a:off x="455937" y="5041118"/>
            <a:ext cx="506636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t>Navigate to C:\CHFI-Tools\CHFIv10 Module 06 Windows Forensics\Memory Forensics Tools\Redline, double-click Redline2.0.msi, and follow the wizard-driven installation steps to install the application.</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1" name="AutoShape 2">
            <a:extLst>
              <a:ext uri="{FF2B5EF4-FFF2-40B4-BE49-F238E27FC236}">
                <a16:creationId xmlns:a16="http://schemas.microsoft.com/office/drawing/2014/main" id="{8D289069-0790-CE98-2A92-B0CF5B20D852}"/>
              </a:ext>
            </a:extLst>
          </p:cNvPr>
          <p:cNvSpPr>
            <a:spLocks noChangeAspect="1" noChangeArrowheads="1"/>
          </p:cNvSpPr>
          <p:nvPr/>
        </p:nvSpPr>
        <p:spPr bwMode="auto">
          <a:xfrm>
            <a:off x="3309938" y="2681288"/>
            <a:ext cx="5572125" cy="14954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a:extLst>
              <a:ext uri="{FF2B5EF4-FFF2-40B4-BE49-F238E27FC236}">
                <a16:creationId xmlns:a16="http://schemas.microsoft.com/office/drawing/2014/main" id="{F7969509-4EFD-CCEE-6BF3-537BDFF1DC9C}"/>
              </a:ext>
            </a:extLst>
          </p:cNvPr>
          <p:cNvSpPr txBox="1"/>
          <p:nvPr/>
        </p:nvSpPr>
        <p:spPr>
          <a:xfrm>
            <a:off x="6770623" y="5027383"/>
            <a:ext cx="5126191" cy="1200329"/>
          </a:xfrm>
          <a:prstGeom prst="rect">
            <a:avLst/>
          </a:prstGeom>
          <a:noFill/>
        </p:spPr>
        <p:txBody>
          <a:bodyPr wrap="square">
            <a:spAutoFit/>
          </a:bodyPr>
          <a:lstStyle/>
          <a:p>
            <a:r>
              <a:rPr lang="en-US" dirty="0"/>
              <a:t>The main window of the Redline tool appears. In this lab, we are going to examine a memory image. So, hover the mouse cursor over the Analyze Data section and click From a Saved Memory File. </a:t>
            </a:r>
            <a:endParaRPr lang="en-US" dirty="0">
              <a:latin typeface="+mj-lt"/>
            </a:endParaRPr>
          </a:p>
        </p:txBody>
      </p:sp>
      <p:pic>
        <p:nvPicPr>
          <p:cNvPr id="7170" name="Picture 2">
            <a:extLst>
              <a:ext uri="{FF2B5EF4-FFF2-40B4-BE49-F238E27FC236}">
                <a16:creationId xmlns:a16="http://schemas.microsoft.com/office/drawing/2014/main" id="{7EBE562C-ECC2-A36B-0EB9-0DEF15FB6F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552" y="1773915"/>
            <a:ext cx="3801826" cy="314633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20139577-6381-E8C0-5870-C60CE6EF05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6116" y="1690688"/>
            <a:ext cx="4995207" cy="3027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5153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E285E-4D65-D4AE-82E5-E46E7A860D2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6B0C7E7-897D-21D3-1B7E-2BC4350B4D73}"/>
              </a:ext>
            </a:extLst>
          </p:cNvPr>
          <p:cNvSpPr>
            <a:spLocks noGrp="1"/>
          </p:cNvSpPr>
          <p:nvPr>
            <p:ph type="title"/>
          </p:nvPr>
        </p:nvSpPr>
        <p:spPr/>
        <p:txBody>
          <a:bodyPr>
            <a:normAutofit/>
          </a:bodyPr>
          <a:lstStyle/>
          <a:p>
            <a:r>
              <a:rPr lang="en-US" sz="4000" b="1" dirty="0"/>
              <a:t>Step 1: Run KAPE</a:t>
            </a:r>
          </a:p>
        </p:txBody>
      </p:sp>
      <p:sp>
        <p:nvSpPr>
          <p:cNvPr id="8" name="TextBox 7">
            <a:extLst>
              <a:ext uri="{FF2B5EF4-FFF2-40B4-BE49-F238E27FC236}">
                <a16:creationId xmlns:a16="http://schemas.microsoft.com/office/drawing/2014/main" id="{A5684FD3-E271-6088-A9D6-18A2D4045895}"/>
              </a:ext>
            </a:extLst>
          </p:cNvPr>
          <p:cNvSpPr txBox="1"/>
          <p:nvPr/>
        </p:nvSpPr>
        <p:spPr>
          <a:xfrm>
            <a:off x="838199" y="4870559"/>
            <a:ext cx="4962019" cy="646331"/>
          </a:xfrm>
          <a:prstGeom prst="rect">
            <a:avLst/>
          </a:prstGeom>
          <a:noFill/>
        </p:spPr>
        <p:txBody>
          <a:bodyPr wrap="square" rtlCol="0">
            <a:spAutoFit/>
          </a:bodyPr>
          <a:lstStyle/>
          <a:p>
            <a:r>
              <a:rPr lang="en-US" dirty="0"/>
              <a:t>After running KAPE, a window will appear like this</a:t>
            </a:r>
          </a:p>
        </p:txBody>
      </p:sp>
      <p:sp>
        <p:nvSpPr>
          <p:cNvPr id="13" name="TextBox 12">
            <a:extLst>
              <a:ext uri="{FF2B5EF4-FFF2-40B4-BE49-F238E27FC236}">
                <a16:creationId xmlns:a16="http://schemas.microsoft.com/office/drawing/2014/main" id="{2524209E-6505-1293-57CA-A7CF11352791}"/>
              </a:ext>
            </a:extLst>
          </p:cNvPr>
          <p:cNvSpPr txBox="1"/>
          <p:nvPr/>
        </p:nvSpPr>
        <p:spPr>
          <a:xfrm>
            <a:off x="6485001" y="4870559"/>
            <a:ext cx="4629775" cy="369332"/>
          </a:xfrm>
          <a:prstGeom prst="rect">
            <a:avLst/>
          </a:prstGeom>
          <a:noFill/>
        </p:spPr>
        <p:txBody>
          <a:bodyPr wrap="square">
            <a:spAutoFit/>
          </a:bodyPr>
          <a:lstStyle/>
          <a:p>
            <a:r>
              <a:rPr lang="en-US" dirty="0"/>
              <a:t>Click on the </a:t>
            </a:r>
            <a:r>
              <a:rPr lang="en-US" dirty="0" err="1"/>
              <a:t>tickbox</a:t>
            </a:r>
            <a:r>
              <a:rPr lang="en-US" dirty="0"/>
              <a:t> of Use Target options</a:t>
            </a:r>
          </a:p>
        </p:txBody>
      </p:sp>
      <p:pic>
        <p:nvPicPr>
          <p:cNvPr id="3" name="Picture 2">
            <a:extLst>
              <a:ext uri="{FF2B5EF4-FFF2-40B4-BE49-F238E27FC236}">
                <a16:creationId xmlns:a16="http://schemas.microsoft.com/office/drawing/2014/main" id="{D3068D27-4C9D-7185-78EE-28F384BE7563}"/>
              </a:ext>
            </a:extLst>
          </p:cNvPr>
          <p:cNvPicPr>
            <a:picLocks noChangeAspect="1"/>
          </p:cNvPicPr>
          <p:nvPr/>
        </p:nvPicPr>
        <p:blipFill>
          <a:blip r:embed="rId2"/>
          <a:stretch>
            <a:fillRect/>
          </a:stretch>
        </p:blipFill>
        <p:spPr>
          <a:xfrm>
            <a:off x="883470" y="1341237"/>
            <a:ext cx="4916749" cy="3436989"/>
          </a:xfrm>
          <a:prstGeom prst="rect">
            <a:avLst/>
          </a:prstGeom>
        </p:spPr>
      </p:pic>
      <p:pic>
        <p:nvPicPr>
          <p:cNvPr id="6" name="Picture 5">
            <a:extLst>
              <a:ext uri="{FF2B5EF4-FFF2-40B4-BE49-F238E27FC236}">
                <a16:creationId xmlns:a16="http://schemas.microsoft.com/office/drawing/2014/main" id="{471BB264-40BF-A158-3172-7F226987FC71}"/>
              </a:ext>
            </a:extLst>
          </p:cNvPr>
          <p:cNvPicPr>
            <a:picLocks noChangeAspect="1"/>
          </p:cNvPicPr>
          <p:nvPr/>
        </p:nvPicPr>
        <p:blipFill>
          <a:blip r:embed="rId3"/>
          <a:stretch>
            <a:fillRect/>
          </a:stretch>
        </p:blipFill>
        <p:spPr>
          <a:xfrm>
            <a:off x="6576387" y="1316711"/>
            <a:ext cx="4629775" cy="3486040"/>
          </a:xfrm>
          <a:prstGeom prst="rect">
            <a:avLst/>
          </a:prstGeom>
        </p:spPr>
      </p:pic>
    </p:spTree>
    <p:extLst>
      <p:ext uri="{BB962C8B-B14F-4D97-AF65-F5344CB8AC3E}">
        <p14:creationId xmlns:p14="http://schemas.microsoft.com/office/powerpoint/2010/main" val="12284922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3EA07-99F1-E097-2338-911E07DE517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C45EE5D-507D-2005-6F2B-77B670CFF0D6}"/>
              </a:ext>
            </a:extLst>
          </p:cNvPr>
          <p:cNvSpPr>
            <a:spLocks noGrp="1"/>
          </p:cNvSpPr>
          <p:nvPr>
            <p:ph type="title"/>
          </p:nvPr>
        </p:nvSpPr>
        <p:spPr/>
        <p:txBody>
          <a:bodyPr>
            <a:normAutofit/>
          </a:bodyPr>
          <a:lstStyle/>
          <a:p>
            <a:r>
              <a:rPr lang="en-US" sz="4000" b="1" dirty="0"/>
              <a:t>Step 1: Run KAPE</a:t>
            </a:r>
          </a:p>
        </p:txBody>
      </p:sp>
      <p:pic>
        <p:nvPicPr>
          <p:cNvPr id="5" name="Picture 4">
            <a:extLst>
              <a:ext uri="{FF2B5EF4-FFF2-40B4-BE49-F238E27FC236}">
                <a16:creationId xmlns:a16="http://schemas.microsoft.com/office/drawing/2014/main" id="{97F1D47B-8AAD-42B7-D230-6F0EA338B65C}"/>
              </a:ext>
            </a:extLst>
          </p:cNvPr>
          <p:cNvPicPr>
            <a:picLocks noChangeAspect="1"/>
          </p:cNvPicPr>
          <p:nvPr/>
        </p:nvPicPr>
        <p:blipFill>
          <a:blip r:embed="rId2"/>
          <a:stretch>
            <a:fillRect/>
          </a:stretch>
        </p:blipFill>
        <p:spPr>
          <a:xfrm>
            <a:off x="94788" y="1726070"/>
            <a:ext cx="6001212" cy="3405860"/>
          </a:xfrm>
          <a:prstGeom prst="rect">
            <a:avLst/>
          </a:prstGeom>
        </p:spPr>
      </p:pic>
      <p:sp>
        <p:nvSpPr>
          <p:cNvPr id="9" name="TextBox 8">
            <a:extLst>
              <a:ext uri="{FF2B5EF4-FFF2-40B4-BE49-F238E27FC236}">
                <a16:creationId xmlns:a16="http://schemas.microsoft.com/office/drawing/2014/main" id="{E74E5184-E379-0449-0875-02AF6218D15B}"/>
              </a:ext>
            </a:extLst>
          </p:cNvPr>
          <p:cNvSpPr txBox="1"/>
          <p:nvPr/>
        </p:nvSpPr>
        <p:spPr>
          <a:xfrm>
            <a:off x="6096000" y="137217"/>
            <a:ext cx="6096000" cy="6740307"/>
          </a:xfrm>
          <a:prstGeom prst="rect">
            <a:avLst/>
          </a:prstGeom>
          <a:noFill/>
        </p:spPr>
        <p:txBody>
          <a:bodyPr wrap="square">
            <a:spAutoFit/>
          </a:bodyPr>
          <a:lstStyle/>
          <a:p>
            <a:r>
              <a:rPr lang="en-GB" b="1" dirty="0"/>
              <a:t>A</a:t>
            </a:r>
            <a:r>
              <a:rPr lang="en-GB" dirty="0"/>
              <a:t>. </a:t>
            </a:r>
            <a:r>
              <a:rPr lang="en-GB" b="1" dirty="0"/>
              <a:t>Target source</a:t>
            </a:r>
            <a:r>
              <a:rPr lang="en-GB" dirty="0"/>
              <a:t>: Here, you can specify the drive letter you wish to</a:t>
            </a:r>
          </a:p>
          <a:p>
            <a:r>
              <a:rPr lang="en-GB" dirty="0"/>
              <a:t>collect the files from. In this lab, we will be selecting the C: or system drive.</a:t>
            </a:r>
          </a:p>
          <a:p>
            <a:r>
              <a:rPr lang="en-GB" b="1" dirty="0"/>
              <a:t>B</a:t>
            </a:r>
            <a:r>
              <a:rPr lang="en-GB" dirty="0"/>
              <a:t>. </a:t>
            </a:r>
            <a:r>
              <a:rPr lang="en-GB" b="1" dirty="0"/>
              <a:t>Target destination</a:t>
            </a:r>
            <a:r>
              <a:rPr lang="en-GB" dirty="0"/>
              <a:t>: This is the location where the collected files will be stored. For live collection, it should usually include the path to an external drive. However, as it is a lab scenario, we will be saving the tool outputs in the C: drive itself.</a:t>
            </a:r>
          </a:p>
          <a:p>
            <a:r>
              <a:rPr lang="en-GB" b="1" dirty="0"/>
              <a:t>C</a:t>
            </a:r>
            <a:r>
              <a:rPr lang="en-GB" dirty="0"/>
              <a:t>. </a:t>
            </a:r>
            <a:r>
              <a:rPr lang="en-GB" b="1" dirty="0"/>
              <a:t>Targets</a:t>
            </a:r>
            <a:r>
              <a:rPr lang="en-GB" dirty="0"/>
              <a:t>: This is the location from which you can select the types of files that the tool will collect. It includes an extensive list of Targets that you can select and edit as per the case requirements.</a:t>
            </a:r>
          </a:p>
          <a:p>
            <a:r>
              <a:rPr lang="en-GB" b="1" dirty="0"/>
              <a:t>D. Deduplicate: </a:t>
            </a:r>
            <a:r>
              <a:rPr lang="en-GB" dirty="0"/>
              <a:t>With this option checked, KAPE will remove any</a:t>
            </a:r>
          </a:p>
          <a:p>
            <a:r>
              <a:rPr lang="en-GB" dirty="0"/>
              <a:t>duplicate file by matching their SHA 1 hash values. This option is</a:t>
            </a:r>
          </a:p>
          <a:p>
            <a:r>
              <a:rPr lang="en-GB" dirty="0"/>
              <a:t>already checked by default.</a:t>
            </a:r>
          </a:p>
          <a:p>
            <a:r>
              <a:rPr lang="en-GB" b="1" dirty="0"/>
              <a:t>E</a:t>
            </a:r>
            <a:r>
              <a:rPr lang="en-GB" dirty="0"/>
              <a:t>.</a:t>
            </a:r>
            <a:r>
              <a:rPr lang="en-GB" b="1" dirty="0"/>
              <a:t> Container</a:t>
            </a:r>
            <a:r>
              <a:rPr lang="en-GB" dirty="0"/>
              <a:t>: This field determines the format in which files will be collected. Available formats for use are VDHX, VHD, and Zip.</a:t>
            </a:r>
          </a:p>
          <a:p>
            <a:r>
              <a:rPr lang="en-GB" b="1" dirty="0"/>
              <a:t>F. Flush</a:t>
            </a:r>
            <a:r>
              <a:rPr lang="en-GB" dirty="0"/>
              <a:t>: This option flushes or removes the contents of the Target destination before collecting any data. This option is checked by default.</a:t>
            </a:r>
            <a:endParaRPr lang="en-US" dirty="0"/>
          </a:p>
        </p:txBody>
      </p:sp>
    </p:spTree>
    <p:extLst>
      <p:ext uri="{BB962C8B-B14F-4D97-AF65-F5344CB8AC3E}">
        <p14:creationId xmlns:p14="http://schemas.microsoft.com/office/powerpoint/2010/main" val="6059614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311BD-4E6A-46CC-F3DF-22151537605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37A09FF-E8F1-F1AB-AC74-4113DC421532}"/>
              </a:ext>
            </a:extLst>
          </p:cNvPr>
          <p:cNvSpPr>
            <a:spLocks noGrp="1"/>
          </p:cNvSpPr>
          <p:nvPr>
            <p:ph type="title"/>
          </p:nvPr>
        </p:nvSpPr>
        <p:spPr>
          <a:xfrm>
            <a:off x="838200" y="-4333"/>
            <a:ext cx="10515600" cy="1325563"/>
          </a:xfrm>
        </p:spPr>
        <p:txBody>
          <a:bodyPr>
            <a:normAutofit/>
          </a:bodyPr>
          <a:lstStyle/>
          <a:p>
            <a:r>
              <a:rPr lang="en-US" sz="4000" b="1" dirty="0"/>
              <a:t>Step 1: Run KAPE</a:t>
            </a:r>
          </a:p>
        </p:txBody>
      </p:sp>
      <p:pic>
        <p:nvPicPr>
          <p:cNvPr id="5" name="Picture 4">
            <a:extLst>
              <a:ext uri="{FF2B5EF4-FFF2-40B4-BE49-F238E27FC236}">
                <a16:creationId xmlns:a16="http://schemas.microsoft.com/office/drawing/2014/main" id="{F328E3FE-2ADF-040A-47A7-230CBE46C746}"/>
              </a:ext>
            </a:extLst>
          </p:cNvPr>
          <p:cNvPicPr>
            <a:picLocks noChangeAspect="1"/>
          </p:cNvPicPr>
          <p:nvPr/>
        </p:nvPicPr>
        <p:blipFill>
          <a:blip r:embed="rId2"/>
          <a:stretch>
            <a:fillRect/>
          </a:stretch>
        </p:blipFill>
        <p:spPr>
          <a:xfrm>
            <a:off x="97536" y="916515"/>
            <a:ext cx="5998464" cy="3072806"/>
          </a:xfrm>
          <a:prstGeom prst="rect">
            <a:avLst/>
          </a:prstGeom>
        </p:spPr>
      </p:pic>
      <p:sp>
        <p:nvSpPr>
          <p:cNvPr id="9" name="TextBox 8">
            <a:extLst>
              <a:ext uri="{FF2B5EF4-FFF2-40B4-BE49-F238E27FC236}">
                <a16:creationId xmlns:a16="http://schemas.microsoft.com/office/drawing/2014/main" id="{7F11EFCA-EAFF-793B-2614-E7D5E35F0CF5}"/>
              </a:ext>
            </a:extLst>
          </p:cNvPr>
          <p:cNvSpPr txBox="1"/>
          <p:nvPr/>
        </p:nvSpPr>
        <p:spPr>
          <a:xfrm>
            <a:off x="6096000" y="766732"/>
            <a:ext cx="6096000" cy="5324535"/>
          </a:xfrm>
          <a:prstGeom prst="rect">
            <a:avLst/>
          </a:prstGeom>
          <a:noFill/>
        </p:spPr>
        <p:txBody>
          <a:bodyPr wrap="square">
            <a:spAutoFit/>
          </a:bodyPr>
          <a:lstStyle/>
          <a:p>
            <a:r>
              <a:rPr lang="en-GB" sz="2000" b="1" dirty="0"/>
              <a:t>A. Module source: </a:t>
            </a:r>
            <a:r>
              <a:rPr lang="en-GB" sz="2000" dirty="0"/>
              <a:t>Here, the path of the Target destination where you</a:t>
            </a:r>
          </a:p>
          <a:p>
            <a:r>
              <a:rPr lang="en-GB" sz="2000" dirty="0"/>
              <a:t>copied the files should be mentioned.</a:t>
            </a:r>
          </a:p>
          <a:p>
            <a:r>
              <a:rPr lang="en-GB" sz="2000" b="1" dirty="0"/>
              <a:t>B. Module destination: </a:t>
            </a:r>
            <a:r>
              <a:rPr lang="en-GB" sz="2000" dirty="0"/>
              <a:t>Here, the folder path is to be specified where the parsed copies of the Target files will be saved.</a:t>
            </a:r>
          </a:p>
          <a:p>
            <a:r>
              <a:rPr lang="en-GB" sz="2000" b="1" dirty="0"/>
              <a:t>C. Modules: </a:t>
            </a:r>
            <a:r>
              <a:rPr lang="en-GB" sz="2000" dirty="0"/>
              <a:t>This section contains the names of the Modules belonging to specific executables, using which the selected Target files will be parsed. These executables are stored in the bin folder of the KAPE tool.</a:t>
            </a:r>
          </a:p>
          <a:p>
            <a:r>
              <a:rPr lang="en-GB" sz="2000" b="1" dirty="0"/>
              <a:t>D. Flush: </a:t>
            </a:r>
            <a:r>
              <a:rPr lang="en-GB" sz="2000" dirty="0"/>
              <a:t>The Flush option is checked by default. It flushes the contents of the Target/Module destinations before storing/parsing any data.</a:t>
            </a:r>
          </a:p>
          <a:p>
            <a:r>
              <a:rPr lang="en-GB" sz="2000" b="1" dirty="0"/>
              <a:t>E. Export Format: </a:t>
            </a:r>
            <a:r>
              <a:rPr lang="en-GB" sz="2000" dirty="0"/>
              <a:t>This section specifies the format in which the parsed data will be generated. The default option is the CSV format, along with HTML and JSON.</a:t>
            </a:r>
            <a:endParaRPr lang="en-US" sz="2000" dirty="0"/>
          </a:p>
        </p:txBody>
      </p:sp>
      <p:pic>
        <p:nvPicPr>
          <p:cNvPr id="11" name="Picture 10">
            <a:extLst>
              <a:ext uri="{FF2B5EF4-FFF2-40B4-BE49-F238E27FC236}">
                <a16:creationId xmlns:a16="http://schemas.microsoft.com/office/drawing/2014/main" id="{569F783E-D18F-306E-9921-198C92629113}"/>
              </a:ext>
            </a:extLst>
          </p:cNvPr>
          <p:cNvPicPr>
            <a:picLocks noChangeAspect="1"/>
          </p:cNvPicPr>
          <p:nvPr/>
        </p:nvPicPr>
        <p:blipFill>
          <a:blip r:embed="rId3"/>
          <a:stretch>
            <a:fillRect/>
          </a:stretch>
        </p:blipFill>
        <p:spPr>
          <a:xfrm>
            <a:off x="1026842" y="3989321"/>
            <a:ext cx="4139851" cy="2619492"/>
          </a:xfrm>
          <a:prstGeom prst="rect">
            <a:avLst/>
          </a:prstGeom>
        </p:spPr>
      </p:pic>
    </p:spTree>
    <p:extLst>
      <p:ext uri="{BB962C8B-B14F-4D97-AF65-F5344CB8AC3E}">
        <p14:creationId xmlns:p14="http://schemas.microsoft.com/office/powerpoint/2010/main" val="7557248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263AAA-A3B7-2F48-2D7E-AEB74522346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340FF87-D33A-342C-B815-68873A478D57}"/>
              </a:ext>
            </a:extLst>
          </p:cNvPr>
          <p:cNvSpPr>
            <a:spLocks noGrp="1"/>
          </p:cNvSpPr>
          <p:nvPr>
            <p:ph type="title"/>
          </p:nvPr>
        </p:nvSpPr>
        <p:spPr>
          <a:xfrm>
            <a:off x="838200" y="-4333"/>
            <a:ext cx="10515600" cy="1325563"/>
          </a:xfrm>
        </p:spPr>
        <p:txBody>
          <a:bodyPr>
            <a:normAutofit/>
          </a:bodyPr>
          <a:lstStyle/>
          <a:p>
            <a:r>
              <a:rPr lang="en-US" sz="4000" b="1" dirty="0"/>
              <a:t>Step 1: Run KAPE</a:t>
            </a:r>
          </a:p>
        </p:txBody>
      </p:sp>
      <p:sp>
        <p:nvSpPr>
          <p:cNvPr id="9" name="TextBox 8">
            <a:extLst>
              <a:ext uri="{FF2B5EF4-FFF2-40B4-BE49-F238E27FC236}">
                <a16:creationId xmlns:a16="http://schemas.microsoft.com/office/drawing/2014/main" id="{06CCE9F4-2601-602F-4E7E-8A5C70DBA406}"/>
              </a:ext>
            </a:extLst>
          </p:cNvPr>
          <p:cNvSpPr txBox="1"/>
          <p:nvPr/>
        </p:nvSpPr>
        <p:spPr>
          <a:xfrm>
            <a:off x="6096000" y="1074509"/>
            <a:ext cx="6096000" cy="4708981"/>
          </a:xfrm>
          <a:prstGeom prst="rect">
            <a:avLst/>
          </a:prstGeom>
          <a:noFill/>
        </p:spPr>
        <p:txBody>
          <a:bodyPr wrap="square">
            <a:spAutoFit/>
          </a:bodyPr>
          <a:lstStyle/>
          <a:p>
            <a:r>
              <a:rPr lang="en-GB" sz="2000" b="1" dirty="0"/>
              <a:t>A. Current command line: </a:t>
            </a:r>
            <a:r>
              <a:rPr lang="en-GB" sz="2000" dirty="0"/>
              <a:t>This is the command line section of the tool. Any commands provided in the tool is recorded in this section.</a:t>
            </a:r>
          </a:p>
          <a:p>
            <a:r>
              <a:rPr lang="en-GB" sz="2000" b="1" dirty="0"/>
              <a:t>B. Copy Command: </a:t>
            </a:r>
            <a:r>
              <a:rPr lang="en-GB" sz="2000" dirty="0"/>
              <a:t>This button helps in copying the command from the Current command line and run it on Command Prompt.</a:t>
            </a:r>
          </a:p>
          <a:p>
            <a:r>
              <a:rPr lang="en-GB" sz="2000" b="1" dirty="0"/>
              <a:t>C. Sync with GitHub: </a:t>
            </a:r>
            <a:r>
              <a:rPr lang="en-GB" sz="2000" dirty="0"/>
              <a:t>Clicking this button draws updated Targets and Modules from the GitHub repository. However, the required executables need to be downloaded and placed in the KAPE/bin folder manually.</a:t>
            </a:r>
          </a:p>
          <a:p>
            <a:r>
              <a:rPr lang="en-GB" sz="2000" b="1" dirty="0"/>
              <a:t>D. Execute!: </a:t>
            </a:r>
            <a:r>
              <a:rPr lang="en-GB" sz="2000" dirty="0"/>
              <a:t>On selecting all the desired Targets/Modules and setting the folder path for Target and Module sources and destinations, you can click on the Execute! button to executes the command.</a:t>
            </a:r>
            <a:endParaRPr lang="en-US" sz="2000" dirty="0"/>
          </a:p>
        </p:txBody>
      </p:sp>
      <p:pic>
        <p:nvPicPr>
          <p:cNvPr id="3" name="Picture 2">
            <a:extLst>
              <a:ext uri="{FF2B5EF4-FFF2-40B4-BE49-F238E27FC236}">
                <a16:creationId xmlns:a16="http://schemas.microsoft.com/office/drawing/2014/main" id="{26C6FC19-4C67-1D5D-8EC5-665C23B6BD22}"/>
              </a:ext>
            </a:extLst>
          </p:cNvPr>
          <p:cNvPicPr>
            <a:picLocks noChangeAspect="1"/>
          </p:cNvPicPr>
          <p:nvPr/>
        </p:nvPicPr>
        <p:blipFill>
          <a:blip r:embed="rId2"/>
          <a:stretch>
            <a:fillRect/>
          </a:stretch>
        </p:blipFill>
        <p:spPr>
          <a:xfrm>
            <a:off x="0" y="1789431"/>
            <a:ext cx="6096000" cy="1277878"/>
          </a:xfrm>
          <a:prstGeom prst="rect">
            <a:avLst/>
          </a:prstGeom>
        </p:spPr>
      </p:pic>
      <p:pic>
        <p:nvPicPr>
          <p:cNvPr id="7" name="Picture 6">
            <a:extLst>
              <a:ext uri="{FF2B5EF4-FFF2-40B4-BE49-F238E27FC236}">
                <a16:creationId xmlns:a16="http://schemas.microsoft.com/office/drawing/2014/main" id="{F897131F-24C3-C19E-CEBC-F50004EB1F1D}"/>
              </a:ext>
            </a:extLst>
          </p:cNvPr>
          <p:cNvPicPr>
            <a:picLocks noChangeAspect="1"/>
          </p:cNvPicPr>
          <p:nvPr/>
        </p:nvPicPr>
        <p:blipFill>
          <a:blip r:embed="rId3"/>
          <a:stretch>
            <a:fillRect/>
          </a:stretch>
        </p:blipFill>
        <p:spPr>
          <a:xfrm>
            <a:off x="0" y="4400520"/>
            <a:ext cx="6096000" cy="672903"/>
          </a:xfrm>
          <a:prstGeom prst="rect">
            <a:avLst/>
          </a:prstGeom>
        </p:spPr>
      </p:pic>
    </p:spTree>
    <p:extLst>
      <p:ext uri="{BB962C8B-B14F-4D97-AF65-F5344CB8AC3E}">
        <p14:creationId xmlns:p14="http://schemas.microsoft.com/office/powerpoint/2010/main" val="22430389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9E7E9-DB85-7DED-D615-6579632F38E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A21D1F2-A24B-74B2-19C4-48AF333E155F}"/>
              </a:ext>
            </a:extLst>
          </p:cNvPr>
          <p:cNvSpPr>
            <a:spLocks noGrp="1"/>
          </p:cNvSpPr>
          <p:nvPr>
            <p:ph type="title"/>
          </p:nvPr>
        </p:nvSpPr>
        <p:spPr>
          <a:xfrm>
            <a:off x="838200" y="-4333"/>
            <a:ext cx="10515600" cy="1325563"/>
          </a:xfrm>
        </p:spPr>
        <p:txBody>
          <a:bodyPr>
            <a:normAutofit/>
          </a:bodyPr>
          <a:lstStyle/>
          <a:p>
            <a:r>
              <a:rPr lang="en-US" sz="4000" b="1" dirty="0"/>
              <a:t>Step 2: Create KAPE Output</a:t>
            </a:r>
          </a:p>
        </p:txBody>
      </p:sp>
      <p:sp>
        <p:nvSpPr>
          <p:cNvPr id="9" name="TextBox 8">
            <a:extLst>
              <a:ext uri="{FF2B5EF4-FFF2-40B4-BE49-F238E27FC236}">
                <a16:creationId xmlns:a16="http://schemas.microsoft.com/office/drawing/2014/main" id="{2616F328-FFE2-105E-F4E8-B4F900676F54}"/>
              </a:ext>
            </a:extLst>
          </p:cNvPr>
          <p:cNvSpPr txBox="1"/>
          <p:nvPr/>
        </p:nvSpPr>
        <p:spPr>
          <a:xfrm>
            <a:off x="0" y="5255984"/>
            <a:ext cx="12077700" cy="1323439"/>
          </a:xfrm>
          <a:prstGeom prst="rect">
            <a:avLst/>
          </a:prstGeom>
          <a:noFill/>
        </p:spPr>
        <p:txBody>
          <a:bodyPr wrap="square">
            <a:spAutoFit/>
          </a:bodyPr>
          <a:lstStyle/>
          <a:p>
            <a:pPr marL="342900" indent="-342900">
              <a:buFont typeface="Arial" panose="020B0604020202020204" pitchFamily="34" charset="0"/>
              <a:buChar char="•"/>
            </a:pPr>
            <a:r>
              <a:rPr lang="en-GB" sz="2000" dirty="0"/>
              <a:t>Now, we need to create the Target and Module destination folders, which will be required while running the tool.</a:t>
            </a:r>
          </a:p>
          <a:p>
            <a:pPr marL="342900" indent="-342900">
              <a:buFont typeface="Arial" panose="020B0604020202020204" pitchFamily="34" charset="0"/>
              <a:buChar char="•"/>
            </a:pPr>
            <a:r>
              <a:rPr lang="en-GB" sz="2000" dirty="0"/>
              <a:t>Minimize the KAPE GUI window. Open File Explorer, navigate to This PC </a:t>
            </a:r>
            <a:r>
              <a:rPr lang="en-GB" sz="2000" dirty="0">
                <a:sym typeface="Wingdings" panose="05000000000000000000" pitchFamily="2" charset="2"/>
              </a:rPr>
              <a:t> </a:t>
            </a:r>
            <a:r>
              <a:rPr lang="en-GB" sz="2000" dirty="0"/>
              <a:t>CEHVIETNAM (Z:), and create a new folder named KAPE Output.</a:t>
            </a:r>
            <a:endParaRPr lang="en-US" sz="2000" dirty="0"/>
          </a:p>
        </p:txBody>
      </p:sp>
      <p:pic>
        <p:nvPicPr>
          <p:cNvPr id="5" name="Picture 4">
            <a:extLst>
              <a:ext uri="{FF2B5EF4-FFF2-40B4-BE49-F238E27FC236}">
                <a16:creationId xmlns:a16="http://schemas.microsoft.com/office/drawing/2014/main" id="{BCEFDECA-1EA6-4AA3-1E77-776A5F6A1767}"/>
              </a:ext>
            </a:extLst>
          </p:cNvPr>
          <p:cNvPicPr>
            <a:picLocks noChangeAspect="1"/>
          </p:cNvPicPr>
          <p:nvPr/>
        </p:nvPicPr>
        <p:blipFill>
          <a:blip r:embed="rId2"/>
          <a:stretch>
            <a:fillRect/>
          </a:stretch>
        </p:blipFill>
        <p:spPr>
          <a:xfrm>
            <a:off x="635793" y="1185862"/>
            <a:ext cx="10920413" cy="3755365"/>
          </a:xfrm>
          <a:prstGeom prst="rect">
            <a:avLst/>
          </a:prstGeom>
        </p:spPr>
      </p:pic>
    </p:spTree>
    <p:extLst>
      <p:ext uri="{BB962C8B-B14F-4D97-AF65-F5344CB8AC3E}">
        <p14:creationId xmlns:p14="http://schemas.microsoft.com/office/powerpoint/2010/main" val="38823646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A5374-3071-D71C-C32B-AE9457A5239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F224B4D-130B-A37B-F094-3B45823D1281}"/>
              </a:ext>
            </a:extLst>
          </p:cNvPr>
          <p:cNvSpPr>
            <a:spLocks noGrp="1"/>
          </p:cNvSpPr>
          <p:nvPr>
            <p:ph type="title"/>
          </p:nvPr>
        </p:nvSpPr>
        <p:spPr>
          <a:xfrm>
            <a:off x="838200" y="-4333"/>
            <a:ext cx="10515600" cy="1325563"/>
          </a:xfrm>
        </p:spPr>
        <p:txBody>
          <a:bodyPr>
            <a:normAutofit/>
          </a:bodyPr>
          <a:lstStyle/>
          <a:p>
            <a:r>
              <a:rPr lang="en-US" sz="4000" b="1" dirty="0"/>
              <a:t>Step 2: Create KAPE Output</a:t>
            </a:r>
          </a:p>
        </p:txBody>
      </p:sp>
      <p:sp>
        <p:nvSpPr>
          <p:cNvPr id="9" name="TextBox 8">
            <a:extLst>
              <a:ext uri="{FF2B5EF4-FFF2-40B4-BE49-F238E27FC236}">
                <a16:creationId xmlns:a16="http://schemas.microsoft.com/office/drawing/2014/main" id="{AF2FBEB9-0D1B-CDA4-1494-AC0FD6A47951}"/>
              </a:ext>
            </a:extLst>
          </p:cNvPr>
          <p:cNvSpPr txBox="1"/>
          <p:nvPr/>
        </p:nvSpPr>
        <p:spPr>
          <a:xfrm>
            <a:off x="0" y="5094059"/>
            <a:ext cx="12192000" cy="1323439"/>
          </a:xfrm>
          <a:prstGeom prst="rect">
            <a:avLst/>
          </a:prstGeom>
          <a:noFill/>
        </p:spPr>
        <p:txBody>
          <a:bodyPr wrap="square">
            <a:spAutoFit/>
          </a:bodyPr>
          <a:lstStyle/>
          <a:p>
            <a:pPr marL="342900" indent="-342900">
              <a:buFont typeface="Arial" panose="020B0604020202020204" pitchFamily="34" charset="0"/>
              <a:buChar char="•"/>
            </a:pPr>
            <a:r>
              <a:rPr lang="en-GB" sz="2000" dirty="0"/>
              <a:t>Now, go inside the KAPE Output folder. Create two folders named KAPE Target Output (this folder will be used as the Target destination) and KAPE Module Output (this folder will be used as the Module destination).</a:t>
            </a:r>
          </a:p>
          <a:p>
            <a:pPr marL="342900" indent="-342900">
              <a:buFont typeface="Arial" panose="020B0604020202020204" pitchFamily="34" charset="0"/>
              <a:buChar char="•"/>
            </a:pPr>
            <a:r>
              <a:rPr lang="en-GB" sz="2000" dirty="0"/>
              <a:t>Now, we can create Target files by copying files from the machine. To do so, return to the KAPE GUI window.</a:t>
            </a:r>
            <a:endParaRPr lang="en-US" sz="2000" dirty="0"/>
          </a:p>
        </p:txBody>
      </p:sp>
      <p:pic>
        <p:nvPicPr>
          <p:cNvPr id="3" name="Picture 2">
            <a:extLst>
              <a:ext uri="{FF2B5EF4-FFF2-40B4-BE49-F238E27FC236}">
                <a16:creationId xmlns:a16="http://schemas.microsoft.com/office/drawing/2014/main" id="{0322B2E1-9F58-8E38-4A02-D447E00C7724}"/>
              </a:ext>
            </a:extLst>
          </p:cNvPr>
          <p:cNvPicPr>
            <a:picLocks noChangeAspect="1"/>
          </p:cNvPicPr>
          <p:nvPr/>
        </p:nvPicPr>
        <p:blipFill>
          <a:blip r:embed="rId2"/>
          <a:stretch>
            <a:fillRect/>
          </a:stretch>
        </p:blipFill>
        <p:spPr>
          <a:xfrm>
            <a:off x="540756" y="1683643"/>
            <a:ext cx="11110488" cy="2154931"/>
          </a:xfrm>
          <a:prstGeom prst="rect">
            <a:avLst/>
          </a:prstGeom>
        </p:spPr>
      </p:pic>
    </p:spTree>
    <p:extLst>
      <p:ext uri="{BB962C8B-B14F-4D97-AF65-F5344CB8AC3E}">
        <p14:creationId xmlns:p14="http://schemas.microsoft.com/office/powerpoint/2010/main" val="3725109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D4AB9-A073-9643-0412-F1D6C68B810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8A361F4-4487-A77E-5177-8722CB9EBBF7}"/>
              </a:ext>
            </a:extLst>
          </p:cNvPr>
          <p:cNvSpPr>
            <a:spLocks noGrp="1"/>
          </p:cNvSpPr>
          <p:nvPr>
            <p:ph type="title"/>
          </p:nvPr>
        </p:nvSpPr>
        <p:spPr>
          <a:xfrm>
            <a:off x="838200" y="-4333"/>
            <a:ext cx="10515600" cy="1325563"/>
          </a:xfrm>
        </p:spPr>
        <p:txBody>
          <a:bodyPr>
            <a:normAutofit/>
          </a:bodyPr>
          <a:lstStyle/>
          <a:p>
            <a:r>
              <a:rPr lang="en-US" sz="4000" b="1" dirty="0"/>
              <a:t>Step 3: Start creating Target options</a:t>
            </a:r>
          </a:p>
        </p:txBody>
      </p:sp>
      <p:sp>
        <p:nvSpPr>
          <p:cNvPr id="9" name="TextBox 8">
            <a:extLst>
              <a:ext uri="{FF2B5EF4-FFF2-40B4-BE49-F238E27FC236}">
                <a16:creationId xmlns:a16="http://schemas.microsoft.com/office/drawing/2014/main" id="{414AF44A-C029-B51C-B4EB-66A6888A75C4}"/>
              </a:ext>
            </a:extLst>
          </p:cNvPr>
          <p:cNvSpPr txBox="1"/>
          <p:nvPr/>
        </p:nvSpPr>
        <p:spPr>
          <a:xfrm>
            <a:off x="0" y="5094059"/>
            <a:ext cx="12192000" cy="1631216"/>
          </a:xfrm>
          <a:prstGeom prst="rect">
            <a:avLst/>
          </a:prstGeom>
          <a:noFill/>
        </p:spPr>
        <p:txBody>
          <a:bodyPr wrap="square">
            <a:spAutoFit/>
          </a:bodyPr>
          <a:lstStyle/>
          <a:p>
            <a:pPr marL="342900" indent="-342900">
              <a:buFont typeface="Arial" panose="020B0604020202020204" pitchFamily="34" charset="0"/>
              <a:buChar char="•"/>
            </a:pPr>
            <a:r>
              <a:rPr lang="en-GB" sz="2000" dirty="0"/>
              <a:t>Now, we can create Target files by copying files from the machine. To do so, return to the KAPE GUI window.</a:t>
            </a:r>
          </a:p>
          <a:p>
            <a:pPr marL="342900" indent="-342900">
              <a:buFont typeface="Arial" panose="020B0604020202020204" pitchFamily="34" charset="0"/>
              <a:buChar char="•"/>
            </a:pPr>
            <a:r>
              <a:rPr lang="en-GB" sz="2000" dirty="0"/>
              <a:t>Ensure that the Use Target options entry is checked. To select the Target source folder, click on the Ellipsis (…) beside it.</a:t>
            </a:r>
          </a:p>
          <a:p>
            <a:r>
              <a:rPr lang="en-GB" sz="2000" b="1" dirty="0"/>
              <a:t>Note: Ensure that you uncheck Use Module options in case it is checked</a:t>
            </a:r>
          </a:p>
          <a:p>
            <a:pPr marL="342900" indent="-342900">
              <a:buFont typeface="Arial" panose="020B0604020202020204" pitchFamily="34" charset="0"/>
              <a:buChar char="•"/>
            </a:pPr>
            <a:r>
              <a:rPr lang="en-GB" sz="2000" dirty="0"/>
              <a:t>The Browse for Folder window appears. Select Local Disk (C:) and Click OK.</a:t>
            </a:r>
            <a:endParaRPr lang="en-US" sz="2000" dirty="0"/>
          </a:p>
        </p:txBody>
      </p:sp>
      <p:pic>
        <p:nvPicPr>
          <p:cNvPr id="5" name="Picture 4">
            <a:extLst>
              <a:ext uri="{FF2B5EF4-FFF2-40B4-BE49-F238E27FC236}">
                <a16:creationId xmlns:a16="http://schemas.microsoft.com/office/drawing/2014/main" id="{42627EA6-C69F-DEF9-B612-CF0EF3BE0CE9}"/>
              </a:ext>
            </a:extLst>
          </p:cNvPr>
          <p:cNvPicPr>
            <a:picLocks noChangeAspect="1"/>
          </p:cNvPicPr>
          <p:nvPr/>
        </p:nvPicPr>
        <p:blipFill>
          <a:blip r:embed="rId2"/>
          <a:stretch>
            <a:fillRect/>
          </a:stretch>
        </p:blipFill>
        <p:spPr>
          <a:xfrm>
            <a:off x="456219" y="2190887"/>
            <a:ext cx="6735156" cy="1225616"/>
          </a:xfrm>
          <a:prstGeom prst="rect">
            <a:avLst/>
          </a:prstGeom>
        </p:spPr>
      </p:pic>
      <p:pic>
        <p:nvPicPr>
          <p:cNvPr id="7" name="Picture 6">
            <a:extLst>
              <a:ext uri="{FF2B5EF4-FFF2-40B4-BE49-F238E27FC236}">
                <a16:creationId xmlns:a16="http://schemas.microsoft.com/office/drawing/2014/main" id="{898D43D5-5B74-2ADD-3E5A-9B79EEA1E696}"/>
              </a:ext>
            </a:extLst>
          </p:cNvPr>
          <p:cNvPicPr>
            <a:picLocks noChangeAspect="1"/>
          </p:cNvPicPr>
          <p:nvPr/>
        </p:nvPicPr>
        <p:blipFill>
          <a:blip r:embed="rId3"/>
          <a:stretch>
            <a:fillRect/>
          </a:stretch>
        </p:blipFill>
        <p:spPr>
          <a:xfrm>
            <a:off x="7596187" y="864029"/>
            <a:ext cx="3976688" cy="4088883"/>
          </a:xfrm>
          <a:prstGeom prst="rect">
            <a:avLst/>
          </a:prstGeom>
        </p:spPr>
      </p:pic>
    </p:spTree>
    <p:extLst>
      <p:ext uri="{BB962C8B-B14F-4D97-AF65-F5344CB8AC3E}">
        <p14:creationId xmlns:p14="http://schemas.microsoft.com/office/powerpoint/2010/main" val="136710174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E0E86-E7C9-797B-039F-DE938C5F5E6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F8D97FC-1E8A-FF2E-8EBE-2D0311FEE0AB}"/>
              </a:ext>
            </a:extLst>
          </p:cNvPr>
          <p:cNvSpPr>
            <a:spLocks noGrp="1"/>
          </p:cNvSpPr>
          <p:nvPr>
            <p:ph type="title"/>
          </p:nvPr>
        </p:nvSpPr>
        <p:spPr>
          <a:xfrm>
            <a:off x="838200" y="-4333"/>
            <a:ext cx="10515600" cy="1325563"/>
          </a:xfrm>
        </p:spPr>
        <p:txBody>
          <a:bodyPr>
            <a:normAutofit/>
          </a:bodyPr>
          <a:lstStyle/>
          <a:p>
            <a:r>
              <a:rPr lang="en-US" sz="4000" b="1" dirty="0"/>
              <a:t>Step 3: Start creating Target options</a:t>
            </a:r>
          </a:p>
        </p:txBody>
      </p:sp>
      <p:sp>
        <p:nvSpPr>
          <p:cNvPr id="9" name="TextBox 8">
            <a:extLst>
              <a:ext uri="{FF2B5EF4-FFF2-40B4-BE49-F238E27FC236}">
                <a16:creationId xmlns:a16="http://schemas.microsoft.com/office/drawing/2014/main" id="{E90ACA03-D7B8-D324-05B3-10B927A55AB1}"/>
              </a:ext>
            </a:extLst>
          </p:cNvPr>
          <p:cNvSpPr txBox="1"/>
          <p:nvPr/>
        </p:nvSpPr>
        <p:spPr>
          <a:xfrm>
            <a:off x="0" y="5209962"/>
            <a:ext cx="12192000" cy="1015663"/>
          </a:xfrm>
          <a:prstGeom prst="rect">
            <a:avLst/>
          </a:prstGeom>
          <a:noFill/>
        </p:spPr>
        <p:txBody>
          <a:bodyPr wrap="square">
            <a:spAutoFit/>
          </a:bodyPr>
          <a:lstStyle/>
          <a:p>
            <a:pPr marL="342900" indent="-342900">
              <a:buFont typeface="Arial" panose="020B0604020202020204" pitchFamily="34" charset="0"/>
              <a:buChar char="•"/>
            </a:pPr>
            <a:r>
              <a:rPr lang="en-GB" sz="2000" dirty="0"/>
              <a:t>Similarly, to set the Target destination folder, click on the Ellipsis (…) button beside it. When the Browse For Folder window appears, navigate to Local Disk (C:) </a:t>
            </a:r>
            <a:r>
              <a:rPr lang="en-GB" sz="2000" dirty="0">
                <a:sym typeface="Wingdings" panose="05000000000000000000" pitchFamily="2" charset="2"/>
              </a:rPr>
              <a:t></a:t>
            </a:r>
            <a:r>
              <a:rPr lang="en-GB" sz="2000" dirty="0"/>
              <a:t> KAPE Output </a:t>
            </a:r>
            <a:r>
              <a:rPr lang="en-GB" sz="2000" dirty="0">
                <a:sym typeface="Wingdings" panose="05000000000000000000" pitchFamily="2" charset="2"/>
              </a:rPr>
              <a:t> </a:t>
            </a:r>
            <a:r>
              <a:rPr lang="en-GB" sz="2000" dirty="0"/>
              <a:t>KAPE Target Output. Once done, click OK.</a:t>
            </a:r>
            <a:endParaRPr lang="en-US" sz="2000" dirty="0"/>
          </a:p>
        </p:txBody>
      </p:sp>
      <p:pic>
        <p:nvPicPr>
          <p:cNvPr id="3" name="Picture 2">
            <a:extLst>
              <a:ext uri="{FF2B5EF4-FFF2-40B4-BE49-F238E27FC236}">
                <a16:creationId xmlns:a16="http://schemas.microsoft.com/office/drawing/2014/main" id="{461A27E9-4074-15F9-3144-9BC2624F1374}"/>
              </a:ext>
            </a:extLst>
          </p:cNvPr>
          <p:cNvPicPr>
            <a:picLocks noChangeAspect="1"/>
          </p:cNvPicPr>
          <p:nvPr/>
        </p:nvPicPr>
        <p:blipFill>
          <a:blip r:embed="rId2"/>
          <a:stretch>
            <a:fillRect/>
          </a:stretch>
        </p:blipFill>
        <p:spPr>
          <a:xfrm>
            <a:off x="7582881" y="930574"/>
            <a:ext cx="4162425" cy="4240961"/>
          </a:xfrm>
          <a:prstGeom prst="rect">
            <a:avLst/>
          </a:prstGeom>
        </p:spPr>
      </p:pic>
      <p:pic>
        <p:nvPicPr>
          <p:cNvPr id="8" name="Picture 7">
            <a:extLst>
              <a:ext uri="{FF2B5EF4-FFF2-40B4-BE49-F238E27FC236}">
                <a16:creationId xmlns:a16="http://schemas.microsoft.com/office/drawing/2014/main" id="{E9481CD9-A987-0CB3-18A8-4C21C56B5273}"/>
              </a:ext>
            </a:extLst>
          </p:cNvPr>
          <p:cNvPicPr>
            <a:picLocks noChangeAspect="1"/>
          </p:cNvPicPr>
          <p:nvPr/>
        </p:nvPicPr>
        <p:blipFill>
          <a:blip r:embed="rId3"/>
          <a:stretch>
            <a:fillRect/>
          </a:stretch>
        </p:blipFill>
        <p:spPr>
          <a:xfrm>
            <a:off x="284768" y="2222837"/>
            <a:ext cx="7011865" cy="1257300"/>
          </a:xfrm>
          <a:prstGeom prst="rect">
            <a:avLst/>
          </a:prstGeom>
        </p:spPr>
      </p:pic>
    </p:spTree>
    <p:extLst>
      <p:ext uri="{BB962C8B-B14F-4D97-AF65-F5344CB8AC3E}">
        <p14:creationId xmlns:p14="http://schemas.microsoft.com/office/powerpoint/2010/main" val="351854643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E5F6C-37BD-7CD7-3FBA-4261F71DA77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BF984A0-F0C3-6044-0685-AF565882C3BF}"/>
              </a:ext>
            </a:extLst>
          </p:cNvPr>
          <p:cNvSpPr>
            <a:spLocks noGrp="1"/>
          </p:cNvSpPr>
          <p:nvPr>
            <p:ph type="title"/>
          </p:nvPr>
        </p:nvSpPr>
        <p:spPr>
          <a:xfrm>
            <a:off x="838200" y="-4333"/>
            <a:ext cx="10515600" cy="1325563"/>
          </a:xfrm>
        </p:spPr>
        <p:txBody>
          <a:bodyPr>
            <a:normAutofit/>
          </a:bodyPr>
          <a:lstStyle/>
          <a:p>
            <a:r>
              <a:rPr lang="en-US" sz="4000" b="1" dirty="0"/>
              <a:t>Step 3: Start creating Target options</a:t>
            </a:r>
          </a:p>
        </p:txBody>
      </p:sp>
      <p:sp>
        <p:nvSpPr>
          <p:cNvPr id="9" name="TextBox 8">
            <a:extLst>
              <a:ext uri="{FF2B5EF4-FFF2-40B4-BE49-F238E27FC236}">
                <a16:creationId xmlns:a16="http://schemas.microsoft.com/office/drawing/2014/main" id="{DB8F7FA9-C369-3109-DB1F-B9E6EED147E2}"/>
              </a:ext>
            </a:extLst>
          </p:cNvPr>
          <p:cNvSpPr txBox="1"/>
          <p:nvPr/>
        </p:nvSpPr>
        <p:spPr>
          <a:xfrm>
            <a:off x="0" y="5429037"/>
            <a:ext cx="12192000" cy="1015663"/>
          </a:xfrm>
          <a:prstGeom prst="rect">
            <a:avLst/>
          </a:prstGeom>
          <a:noFill/>
        </p:spPr>
        <p:txBody>
          <a:bodyPr wrap="square">
            <a:spAutoFit/>
          </a:bodyPr>
          <a:lstStyle/>
          <a:p>
            <a:pPr marL="342900" indent="-342900">
              <a:buFont typeface="Arial" panose="020B0604020202020204" pitchFamily="34" charset="0"/>
              <a:buChar char="•"/>
            </a:pPr>
            <a:r>
              <a:rPr lang="en-GB" sz="2000" dirty="0"/>
              <a:t>In the Targets section, we will select Targets related to Filesystem, LNK files, and Jump Lists. To find Filesystem related Targets, place the cursor below the Name field beside the letters RBC and type </a:t>
            </a:r>
            <a:r>
              <a:rPr lang="en-GB" sz="2000" dirty="0" err="1"/>
              <a:t>FileSystem</a:t>
            </a:r>
            <a:r>
              <a:rPr lang="en-GB" sz="2000" dirty="0"/>
              <a:t>. Once the Target entry named </a:t>
            </a:r>
            <a:r>
              <a:rPr lang="en-GB" sz="2000" dirty="0" err="1"/>
              <a:t>FileSystem</a:t>
            </a:r>
            <a:r>
              <a:rPr lang="en-GB" sz="2000" dirty="0"/>
              <a:t> is found, select the checkbox associated with it.</a:t>
            </a:r>
            <a:endParaRPr lang="en-US" sz="2000" dirty="0"/>
          </a:p>
        </p:txBody>
      </p:sp>
      <p:pic>
        <p:nvPicPr>
          <p:cNvPr id="5" name="Picture 4">
            <a:extLst>
              <a:ext uri="{FF2B5EF4-FFF2-40B4-BE49-F238E27FC236}">
                <a16:creationId xmlns:a16="http://schemas.microsoft.com/office/drawing/2014/main" id="{C7BE0608-A963-4667-7D8B-1B9BCE88FD16}"/>
              </a:ext>
            </a:extLst>
          </p:cNvPr>
          <p:cNvPicPr>
            <a:picLocks noChangeAspect="1"/>
          </p:cNvPicPr>
          <p:nvPr/>
        </p:nvPicPr>
        <p:blipFill>
          <a:blip r:embed="rId2"/>
          <a:stretch>
            <a:fillRect/>
          </a:stretch>
        </p:blipFill>
        <p:spPr>
          <a:xfrm>
            <a:off x="1066800" y="1152525"/>
            <a:ext cx="10058400" cy="3858016"/>
          </a:xfrm>
          <a:prstGeom prst="rect">
            <a:avLst/>
          </a:prstGeom>
        </p:spPr>
      </p:pic>
    </p:spTree>
    <p:extLst>
      <p:ext uri="{BB962C8B-B14F-4D97-AF65-F5344CB8AC3E}">
        <p14:creationId xmlns:p14="http://schemas.microsoft.com/office/powerpoint/2010/main" val="35166436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78ADDA-3346-B316-C898-2C03113F0C8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B65422F-A9D1-4CAC-1218-924BE62BA7C5}"/>
              </a:ext>
            </a:extLst>
          </p:cNvPr>
          <p:cNvSpPr>
            <a:spLocks noGrp="1"/>
          </p:cNvSpPr>
          <p:nvPr>
            <p:ph type="title"/>
          </p:nvPr>
        </p:nvSpPr>
        <p:spPr>
          <a:xfrm>
            <a:off x="838200" y="-4333"/>
            <a:ext cx="10515600" cy="1325563"/>
          </a:xfrm>
        </p:spPr>
        <p:txBody>
          <a:bodyPr>
            <a:normAutofit/>
          </a:bodyPr>
          <a:lstStyle/>
          <a:p>
            <a:r>
              <a:rPr lang="en-US" sz="4000" b="1" dirty="0"/>
              <a:t>Step 3: Start creating Target options</a:t>
            </a:r>
          </a:p>
        </p:txBody>
      </p:sp>
      <p:pic>
        <p:nvPicPr>
          <p:cNvPr id="3" name="Picture 2">
            <a:extLst>
              <a:ext uri="{FF2B5EF4-FFF2-40B4-BE49-F238E27FC236}">
                <a16:creationId xmlns:a16="http://schemas.microsoft.com/office/drawing/2014/main" id="{0D0C0A8F-3381-6286-F49B-A3455B3A8CFB}"/>
              </a:ext>
            </a:extLst>
          </p:cNvPr>
          <p:cNvPicPr>
            <a:picLocks noChangeAspect="1"/>
          </p:cNvPicPr>
          <p:nvPr/>
        </p:nvPicPr>
        <p:blipFill>
          <a:blip r:embed="rId2"/>
          <a:stretch>
            <a:fillRect/>
          </a:stretch>
        </p:blipFill>
        <p:spPr>
          <a:xfrm>
            <a:off x="812097" y="984700"/>
            <a:ext cx="6591299" cy="4401474"/>
          </a:xfrm>
          <a:prstGeom prst="rect">
            <a:avLst/>
          </a:prstGeom>
        </p:spPr>
      </p:pic>
      <p:pic>
        <p:nvPicPr>
          <p:cNvPr id="7" name="Picture 6">
            <a:extLst>
              <a:ext uri="{FF2B5EF4-FFF2-40B4-BE49-F238E27FC236}">
                <a16:creationId xmlns:a16="http://schemas.microsoft.com/office/drawing/2014/main" id="{473BE2A4-585C-4F79-C6DC-7AD018B6D1BF}"/>
              </a:ext>
            </a:extLst>
          </p:cNvPr>
          <p:cNvPicPr>
            <a:picLocks noChangeAspect="1"/>
          </p:cNvPicPr>
          <p:nvPr/>
        </p:nvPicPr>
        <p:blipFill>
          <a:blip r:embed="rId3"/>
          <a:stretch>
            <a:fillRect/>
          </a:stretch>
        </p:blipFill>
        <p:spPr>
          <a:xfrm>
            <a:off x="7377293" y="898975"/>
            <a:ext cx="3976507" cy="4487199"/>
          </a:xfrm>
          <a:prstGeom prst="rect">
            <a:avLst/>
          </a:prstGeom>
        </p:spPr>
      </p:pic>
      <p:sp>
        <p:nvSpPr>
          <p:cNvPr id="9" name="TextBox 8">
            <a:extLst>
              <a:ext uri="{FF2B5EF4-FFF2-40B4-BE49-F238E27FC236}">
                <a16:creationId xmlns:a16="http://schemas.microsoft.com/office/drawing/2014/main" id="{D117609E-713F-9E9A-B98A-C26D00EE4C6F}"/>
              </a:ext>
            </a:extLst>
          </p:cNvPr>
          <p:cNvSpPr txBox="1"/>
          <p:nvPr/>
        </p:nvSpPr>
        <p:spPr>
          <a:xfrm>
            <a:off x="0" y="5758970"/>
            <a:ext cx="12192000" cy="400110"/>
          </a:xfrm>
          <a:prstGeom prst="rect">
            <a:avLst/>
          </a:prstGeom>
          <a:noFill/>
        </p:spPr>
        <p:txBody>
          <a:bodyPr wrap="square">
            <a:spAutoFit/>
          </a:bodyPr>
          <a:lstStyle/>
          <a:p>
            <a:pPr marL="342900" indent="-342900">
              <a:buFont typeface="Arial" panose="020B0604020202020204" pitchFamily="34" charset="0"/>
              <a:buChar char="•"/>
            </a:pPr>
            <a:r>
              <a:rPr lang="en-GB" sz="2000" dirty="0"/>
              <a:t>Now, double-click on the Target entry named </a:t>
            </a:r>
            <a:r>
              <a:rPr lang="en-GB" sz="2000" dirty="0" err="1"/>
              <a:t>FileSystem</a:t>
            </a:r>
            <a:r>
              <a:rPr lang="en-GB" sz="2000" dirty="0"/>
              <a:t> to view its contents or edit it.</a:t>
            </a:r>
          </a:p>
        </p:txBody>
      </p:sp>
    </p:spTree>
    <p:extLst>
      <p:ext uri="{BB962C8B-B14F-4D97-AF65-F5344CB8AC3E}">
        <p14:creationId xmlns:p14="http://schemas.microsoft.com/office/powerpoint/2010/main" val="2117470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E1C6C-47C7-41CC-3DC3-B3AA1281BE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6E201B-56A5-C0B1-15F3-52730433811F}"/>
              </a:ext>
            </a:extLst>
          </p:cNvPr>
          <p:cNvSpPr>
            <a:spLocks noGrp="1"/>
          </p:cNvSpPr>
          <p:nvPr>
            <p:ph type="title"/>
          </p:nvPr>
        </p:nvSpPr>
        <p:spPr/>
        <p:txBody>
          <a:bodyPr/>
          <a:lstStyle/>
          <a:p>
            <a:r>
              <a:rPr lang="en-US" dirty="0"/>
              <a:t>LAB 2 : Investigating Forensic Image of Windows RAM</a:t>
            </a:r>
          </a:p>
        </p:txBody>
      </p:sp>
      <p:sp>
        <p:nvSpPr>
          <p:cNvPr id="3" name="Content Placeholder 2">
            <a:extLst>
              <a:ext uri="{FF2B5EF4-FFF2-40B4-BE49-F238E27FC236}">
                <a16:creationId xmlns:a16="http://schemas.microsoft.com/office/drawing/2014/main" id="{34DDBDE4-3B4E-7722-394C-B35250371F74}"/>
              </a:ext>
            </a:extLst>
          </p:cNvPr>
          <p:cNvSpPr>
            <a:spLocks noGrp="1"/>
          </p:cNvSpPr>
          <p:nvPr>
            <p:ph idx="1"/>
          </p:nvPr>
        </p:nvSpPr>
        <p:spPr>
          <a:xfrm>
            <a:off x="838200" y="1825625"/>
            <a:ext cx="5638102" cy="4351338"/>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
        <p:nvSpPr>
          <p:cNvPr id="25" name="Arrow: Right 24">
            <a:extLst>
              <a:ext uri="{FF2B5EF4-FFF2-40B4-BE49-F238E27FC236}">
                <a16:creationId xmlns:a16="http://schemas.microsoft.com/office/drawing/2014/main" id="{423083B2-0E60-DBAE-A25A-F2D317DCA6C1}"/>
              </a:ext>
            </a:extLst>
          </p:cNvPr>
          <p:cNvSpPr/>
          <p:nvPr/>
        </p:nvSpPr>
        <p:spPr>
          <a:xfrm>
            <a:off x="5653676" y="3429056"/>
            <a:ext cx="679507" cy="369116"/>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a:extLst>
              <a:ext uri="{FF2B5EF4-FFF2-40B4-BE49-F238E27FC236}">
                <a16:creationId xmlns:a16="http://schemas.microsoft.com/office/drawing/2014/main" id="{59D320F9-AE81-8542-25BE-044579E6EEF9}"/>
              </a:ext>
            </a:extLst>
          </p:cNvPr>
          <p:cNvSpPr>
            <a:spLocks noChangeAspect="1" noChangeArrowheads="1"/>
          </p:cNvSpPr>
          <p:nvPr/>
        </p:nvSpPr>
        <p:spPr bwMode="auto">
          <a:xfrm>
            <a:off x="3309938" y="1533525"/>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a:extLst>
              <a:ext uri="{FF2B5EF4-FFF2-40B4-BE49-F238E27FC236}">
                <a16:creationId xmlns:a16="http://schemas.microsoft.com/office/drawing/2014/main" id="{C8BAFEEE-DB53-DA82-E4E3-E6FB7F8B2D53}"/>
              </a:ext>
            </a:extLst>
          </p:cNvPr>
          <p:cNvSpPr>
            <a:spLocks noChangeAspect="1" noChangeArrowheads="1"/>
          </p:cNvSpPr>
          <p:nvPr/>
        </p:nvSpPr>
        <p:spPr bwMode="auto">
          <a:xfrm>
            <a:off x="3416797" y="846160"/>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a:extLst>
              <a:ext uri="{FF2B5EF4-FFF2-40B4-BE49-F238E27FC236}">
                <a16:creationId xmlns:a16="http://schemas.microsoft.com/office/drawing/2014/main" id="{A2B3473D-6F2D-53AF-1C1E-8A97B8325EB8}"/>
              </a:ext>
            </a:extLst>
          </p:cNvPr>
          <p:cNvSpPr>
            <a:spLocks noChangeAspect="1" noChangeArrowheads="1"/>
          </p:cNvSpPr>
          <p:nvPr/>
        </p:nvSpPr>
        <p:spPr bwMode="auto">
          <a:xfrm>
            <a:off x="4129088" y="2085975"/>
            <a:ext cx="3933825" cy="2686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7">
            <a:extLst>
              <a:ext uri="{FF2B5EF4-FFF2-40B4-BE49-F238E27FC236}">
                <a16:creationId xmlns:a16="http://schemas.microsoft.com/office/drawing/2014/main" id="{99C16140-6784-DD94-EDCC-D671070B1289}"/>
              </a:ext>
            </a:extLst>
          </p:cNvPr>
          <p:cNvSpPr>
            <a:spLocks noChangeArrowheads="1"/>
          </p:cNvSpPr>
          <p:nvPr/>
        </p:nvSpPr>
        <p:spPr bwMode="auto">
          <a:xfrm>
            <a:off x="455937" y="5179617"/>
            <a:ext cx="506636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t>The Start your Analysis Session window appears. Here, you need to specify the location of the memory image you wish to examine. So, click on the Browse button</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1" name="AutoShape 2">
            <a:extLst>
              <a:ext uri="{FF2B5EF4-FFF2-40B4-BE49-F238E27FC236}">
                <a16:creationId xmlns:a16="http://schemas.microsoft.com/office/drawing/2014/main" id="{0606FF97-AEF2-E6D6-76CF-2305413EF900}"/>
              </a:ext>
            </a:extLst>
          </p:cNvPr>
          <p:cNvSpPr>
            <a:spLocks noChangeAspect="1" noChangeArrowheads="1"/>
          </p:cNvSpPr>
          <p:nvPr/>
        </p:nvSpPr>
        <p:spPr bwMode="auto">
          <a:xfrm>
            <a:off x="3309938" y="2681288"/>
            <a:ext cx="5572125" cy="14954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a:extLst>
              <a:ext uri="{FF2B5EF4-FFF2-40B4-BE49-F238E27FC236}">
                <a16:creationId xmlns:a16="http://schemas.microsoft.com/office/drawing/2014/main" id="{029D93F2-2255-E3BA-9FDE-E89530BDA7BD}"/>
              </a:ext>
            </a:extLst>
          </p:cNvPr>
          <p:cNvSpPr txBox="1"/>
          <p:nvPr/>
        </p:nvSpPr>
        <p:spPr>
          <a:xfrm>
            <a:off x="6609872" y="5204430"/>
            <a:ext cx="5126191" cy="1200329"/>
          </a:xfrm>
          <a:prstGeom prst="rect">
            <a:avLst/>
          </a:prstGeom>
          <a:noFill/>
        </p:spPr>
        <p:txBody>
          <a:bodyPr wrap="square">
            <a:spAutoFit/>
          </a:bodyPr>
          <a:lstStyle/>
          <a:p>
            <a:r>
              <a:rPr lang="en-US" dirty="0"/>
              <a:t>The Open window appears. Navigate to C:\CHFI-Tools\Evidence Files\Forensic Images, choose All Files from the file-type dropdown list, select </a:t>
            </a:r>
            <a:r>
              <a:rPr lang="en-US" dirty="0" err="1"/>
              <a:t>Windows_RAM.mem</a:t>
            </a:r>
            <a:r>
              <a:rPr lang="en-US" dirty="0"/>
              <a:t>, and click Open. </a:t>
            </a:r>
            <a:endParaRPr lang="en-US" dirty="0">
              <a:latin typeface="+mj-lt"/>
            </a:endParaRPr>
          </a:p>
        </p:txBody>
      </p:sp>
      <p:pic>
        <p:nvPicPr>
          <p:cNvPr id="9218" name="Picture 2">
            <a:extLst>
              <a:ext uri="{FF2B5EF4-FFF2-40B4-BE49-F238E27FC236}">
                <a16:creationId xmlns:a16="http://schemas.microsoft.com/office/drawing/2014/main" id="{2168D721-795D-85FD-62E9-4524B6E456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189" y="1901414"/>
            <a:ext cx="4683912" cy="307522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AF2DE250-F761-7D87-B0B9-D00D229B4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0623" y="1923924"/>
            <a:ext cx="4411902" cy="3072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21479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F0DDA-8CDE-D701-4E62-4683A2864F9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7CA6E86-4F17-B201-433B-1155E0BDBCBB}"/>
              </a:ext>
            </a:extLst>
          </p:cNvPr>
          <p:cNvSpPr>
            <a:spLocks noGrp="1"/>
          </p:cNvSpPr>
          <p:nvPr>
            <p:ph type="title"/>
          </p:nvPr>
        </p:nvSpPr>
        <p:spPr>
          <a:xfrm>
            <a:off x="838200" y="-4333"/>
            <a:ext cx="10515600" cy="1325563"/>
          </a:xfrm>
        </p:spPr>
        <p:txBody>
          <a:bodyPr>
            <a:normAutofit/>
          </a:bodyPr>
          <a:lstStyle/>
          <a:p>
            <a:r>
              <a:rPr lang="en-US" sz="4000" b="1" dirty="0"/>
              <a:t>Step 3: Start creating Target options</a:t>
            </a:r>
          </a:p>
        </p:txBody>
      </p:sp>
      <p:pic>
        <p:nvPicPr>
          <p:cNvPr id="7" name="Picture 6">
            <a:extLst>
              <a:ext uri="{FF2B5EF4-FFF2-40B4-BE49-F238E27FC236}">
                <a16:creationId xmlns:a16="http://schemas.microsoft.com/office/drawing/2014/main" id="{4276565A-8948-FC2A-72C1-E84F357DEB30}"/>
              </a:ext>
            </a:extLst>
          </p:cNvPr>
          <p:cNvPicPr>
            <a:picLocks noChangeAspect="1"/>
          </p:cNvPicPr>
          <p:nvPr/>
        </p:nvPicPr>
        <p:blipFill>
          <a:blip r:embed="rId2"/>
          <a:stretch>
            <a:fillRect/>
          </a:stretch>
        </p:blipFill>
        <p:spPr>
          <a:xfrm>
            <a:off x="919343" y="1100813"/>
            <a:ext cx="4392917" cy="4957087"/>
          </a:xfrm>
          <a:prstGeom prst="rect">
            <a:avLst/>
          </a:prstGeom>
        </p:spPr>
      </p:pic>
      <p:sp>
        <p:nvSpPr>
          <p:cNvPr id="5" name="TextBox 4">
            <a:extLst>
              <a:ext uri="{FF2B5EF4-FFF2-40B4-BE49-F238E27FC236}">
                <a16:creationId xmlns:a16="http://schemas.microsoft.com/office/drawing/2014/main" id="{921FAF59-19CB-91F5-13A0-402926243086}"/>
              </a:ext>
            </a:extLst>
          </p:cNvPr>
          <p:cNvSpPr txBox="1"/>
          <p:nvPr/>
        </p:nvSpPr>
        <p:spPr>
          <a:xfrm>
            <a:off x="5633857" y="917088"/>
            <a:ext cx="6096000" cy="5324535"/>
          </a:xfrm>
          <a:prstGeom prst="rect">
            <a:avLst/>
          </a:prstGeom>
          <a:noFill/>
        </p:spPr>
        <p:txBody>
          <a:bodyPr wrap="square">
            <a:spAutoFit/>
          </a:bodyPr>
          <a:lstStyle/>
          <a:p>
            <a:pPr marL="342900" indent="-342900">
              <a:buFont typeface="Arial" panose="020B0604020202020204" pitchFamily="34" charset="0"/>
              <a:buChar char="•"/>
            </a:pPr>
            <a:r>
              <a:rPr lang="en-GB" sz="2000" b="1" dirty="0"/>
              <a:t>A. $MFT: </a:t>
            </a:r>
            <a:r>
              <a:rPr lang="en-GB" sz="2000" dirty="0"/>
              <a:t>Also known as Master File Table, this file contains a series of attributes for each file in the specified file system and is of utmost forensic value.</a:t>
            </a:r>
          </a:p>
          <a:p>
            <a:pPr marL="342900" indent="-342900">
              <a:buFont typeface="Arial" panose="020B0604020202020204" pitchFamily="34" charset="0"/>
              <a:buChar char="•"/>
            </a:pPr>
            <a:r>
              <a:rPr lang="en-GB" sz="2000" b="1" dirty="0"/>
              <a:t>B. $</a:t>
            </a:r>
            <a:r>
              <a:rPr lang="en-GB" sz="2000" b="1" dirty="0" err="1"/>
              <a:t>LogFile</a:t>
            </a:r>
            <a:r>
              <a:rPr lang="en-GB" sz="2000" b="1" dirty="0"/>
              <a:t>: </a:t>
            </a:r>
            <a:r>
              <a:rPr lang="en-GB" sz="2000" dirty="0"/>
              <a:t>This file tracks changes made in the NTFS filesystem.</a:t>
            </a:r>
          </a:p>
          <a:p>
            <a:pPr marL="342900" indent="-342900">
              <a:buFont typeface="Arial" panose="020B0604020202020204" pitchFamily="34" charset="0"/>
              <a:buChar char="•"/>
            </a:pPr>
            <a:r>
              <a:rPr lang="en-GB" sz="2000" b="1" dirty="0"/>
              <a:t>C. $J: </a:t>
            </a:r>
            <a:r>
              <a:rPr lang="en-GB" sz="2000" dirty="0"/>
              <a:t>This file is a part of the $</a:t>
            </a:r>
            <a:r>
              <a:rPr lang="en-GB" sz="2000" dirty="0" err="1"/>
              <a:t>UsnJrnl</a:t>
            </a:r>
            <a:r>
              <a:rPr lang="en-GB" sz="2000" dirty="0"/>
              <a:t> file, which includes the contents of the change journal.</a:t>
            </a:r>
          </a:p>
          <a:p>
            <a:pPr marL="342900" indent="-342900">
              <a:buFont typeface="Arial" panose="020B0604020202020204" pitchFamily="34" charset="0"/>
              <a:buChar char="•"/>
            </a:pPr>
            <a:r>
              <a:rPr lang="en-GB" sz="2000" b="1" dirty="0"/>
              <a:t>D. $SDS: </a:t>
            </a:r>
            <a:r>
              <a:rPr lang="en-GB" sz="2000" dirty="0"/>
              <a:t>Also known as Security Descriptor Stream, this file stores a list of all Security Descriptors in the NTFS volume.</a:t>
            </a:r>
          </a:p>
          <a:p>
            <a:pPr marL="342900" indent="-342900">
              <a:buFont typeface="Arial" panose="020B0604020202020204" pitchFamily="34" charset="0"/>
              <a:buChar char="•"/>
            </a:pPr>
            <a:r>
              <a:rPr lang="en-GB" sz="2000" b="1" dirty="0"/>
              <a:t>E. $Boot: </a:t>
            </a:r>
            <a:r>
              <a:rPr lang="en-GB" sz="2000" dirty="0"/>
              <a:t>This is the file copy of the boot sector of the specified NTFS volume.</a:t>
            </a:r>
          </a:p>
          <a:p>
            <a:pPr marL="342900" indent="-342900">
              <a:buFont typeface="Arial" panose="020B0604020202020204" pitchFamily="34" charset="0"/>
              <a:buChar char="•"/>
            </a:pPr>
            <a:r>
              <a:rPr lang="en-GB" sz="2000" b="1" dirty="0"/>
              <a:t>F. $T: </a:t>
            </a:r>
            <a:r>
              <a:rPr lang="en-GB" sz="2000" dirty="0"/>
              <a:t>This file belongs to </a:t>
            </a:r>
            <a:r>
              <a:rPr lang="en-GB" sz="2000" dirty="0" err="1"/>
              <a:t>TxF</a:t>
            </a:r>
            <a:r>
              <a:rPr lang="en-GB" sz="2000" dirty="0"/>
              <a:t> Old Page Stream (TOPS) file data. It includes the $T data stream, which contains data about files that are partially overwritten.</a:t>
            </a:r>
            <a:endParaRPr lang="en-US" sz="2000" dirty="0"/>
          </a:p>
        </p:txBody>
      </p:sp>
      <p:pic>
        <p:nvPicPr>
          <p:cNvPr id="8" name="Picture 7">
            <a:extLst>
              <a:ext uri="{FF2B5EF4-FFF2-40B4-BE49-F238E27FC236}">
                <a16:creationId xmlns:a16="http://schemas.microsoft.com/office/drawing/2014/main" id="{D0AF022E-F8EF-8265-46FB-4448827D6B50}"/>
              </a:ext>
            </a:extLst>
          </p:cNvPr>
          <p:cNvPicPr>
            <a:picLocks noChangeAspect="1"/>
          </p:cNvPicPr>
          <p:nvPr/>
        </p:nvPicPr>
        <p:blipFill>
          <a:blip r:embed="rId3"/>
          <a:stretch>
            <a:fillRect/>
          </a:stretch>
        </p:blipFill>
        <p:spPr>
          <a:xfrm>
            <a:off x="3614557" y="1086038"/>
            <a:ext cx="2083072" cy="4971861"/>
          </a:xfrm>
          <a:prstGeom prst="rect">
            <a:avLst/>
          </a:prstGeom>
        </p:spPr>
      </p:pic>
    </p:spTree>
    <p:extLst>
      <p:ext uri="{BB962C8B-B14F-4D97-AF65-F5344CB8AC3E}">
        <p14:creationId xmlns:p14="http://schemas.microsoft.com/office/powerpoint/2010/main" val="288615142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88812-B186-3E80-2861-087C9D36AD2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C48D59A-3E6C-0BB3-CDC4-2516FC3D5103}"/>
              </a:ext>
            </a:extLst>
          </p:cNvPr>
          <p:cNvSpPr>
            <a:spLocks noGrp="1"/>
          </p:cNvSpPr>
          <p:nvPr>
            <p:ph type="title"/>
          </p:nvPr>
        </p:nvSpPr>
        <p:spPr>
          <a:xfrm>
            <a:off x="838200" y="-4333"/>
            <a:ext cx="10515600" cy="1325563"/>
          </a:xfrm>
        </p:spPr>
        <p:txBody>
          <a:bodyPr>
            <a:normAutofit/>
          </a:bodyPr>
          <a:lstStyle/>
          <a:p>
            <a:r>
              <a:rPr lang="en-US" sz="4000" b="1" dirty="0"/>
              <a:t>Step 3: Start creating Target options</a:t>
            </a:r>
          </a:p>
        </p:txBody>
      </p:sp>
      <p:sp>
        <p:nvSpPr>
          <p:cNvPr id="9" name="TextBox 8">
            <a:extLst>
              <a:ext uri="{FF2B5EF4-FFF2-40B4-BE49-F238E27FC236}">
                <a16:creationId xmlns:a16="http://schemas.microsoft.com/office/drawing/2014/main" id="{26A1931B-5F78-7FFD-F709-F8E6AAA3BC6F}"/>
              </a:ext>
            </a:extLst>
          </p:cNvPr>
          <p:cNvSpPr txBox="1"/>
          <p:nvPr/>
        </p:nvSpPr>
        <p:spPr>
          <a:xfrm>
            <a:off x="0" y="5534561"/>
            <a:ext cx="12192000" cy="1323439"/>
          </a:xfrm>
          <a:prstGeom prst="rect">
            <a:avLst/>
          </a:prstGeom>
          <a:noFill/>
        </p:spPr>
        <p:txBody>
          <a:bodyPr wrap="square">
            <a:spAutoFit/>
          </a:bodyPr>
          <a:lstStyle/>
          <a:p>
            <a:pPr marL="342900" indent="-342900">
              <a:buFont typeface="Arial" panose="020B0604020202020204" pitchFamily="34" charset="0"/>
              <a:buChar char="•"/>
            </a:pPr>
            <a:r>
              <a:rPr lang="en-GB" sz="2000" dirty="0"/>
              <a:t>Close the Editor: </a:t>
            </a:r>
            <a:r>
              <a:rPr lang="en-GB" sz="2000" dirty="0" err="1"/>
              <a:t>FileSystem</a:t>
            </a:r>
            <a:r>
              <a:rPr lang="en-GB" sz="2000" dirty="0"/>
              <a:t> window. Now, In the Target section, clear the RBC cell, type </a:t>
            </a:r>
            <a:r>
              <a:rPr lang="en-GB" sz="2000" dirty="0" err="1"/>
              <a:t>LnkFilesAndJumpLists</a:t>
            </a:r>
            <a:r>
              <a:rPr lang="en-GB" sz="2000" dirty="0"/>
              <a:t> and select the checkbox associated with </a:t>
            </a:r>
            <a:r>
              <a:rPr lang="en-GB" sz="2000" dirty="0" err="1"/>
              <a:t>LnkFilesAndJumpLists</a:t>
            </a:r>
            <a:r>
              <a:rPr lang="en-GB" sz="2000" dirty="0"/>
              <a:t>. This Target entry would copy LNK files and Jump Lists from the specified drive.</a:t>
            </a:r>
          </a:p>
          <a:p>
            <a:pPr marL="342900" indent="-342900">
              <a:buFont typeface="Arial" panose="020B0604020202020204" pitchFamily="34" charset="0"/>
              <a:buChar char="•"/>
            </a:pPr>
            <a:r>
              <a:rPr lang="en-GB" sz="2000" dirty="0"/>
              <a:t>Ensure that the Flush and Deduplicate options are checked, and keep the Container selected as None.</a:t>
            </a:r>
          </a:p>
        </p:txBody>
      </p:sp>
      <p:pic>
        <p:nvPicPr>
          <p:cNvPr id="8" name="Picture 7">
            <a:extLst>
              <a:ext uri="{FF2B5EF4-FFF2-40B4-BE49-F238E27FC236}">
                <a16:creationId xmlns:a16="http://schemas.microsoft.com/office/drawing/2014/main" id="{ABC5DB4A-A08A-B69E-C81B-FC3DD6587739}"/>
              </a:ext>
            </a:extLst>
          </p:cNvPr>
          <p:cNvPicPr>
            <a:picLocks noChangeAspect="1"/>
          </p:cNvPicPr>
          <p:nvPr/>
        </p:nvPicPr>
        <p:blipFill>
          <a:blip r:embed="rId2"/>
          <a:stretch>
            <a:fillRect/>
          </a:stretch>
        </p:blipFill>
        <p:spPr>
          <a:xfrm>
            <a:off x="2755106" y="1045770"/>
            <a:ext cx="6681788" cy="4488791"/>
          </a:xfrm>
          <a:prstGeom prst="rect">
            <a:avLst/>
          </a:prstGeom>
        </p:spPr>
      </p:pic>
    </p:spTree>
    <p:extLst>
      <p:ext uri="{BB962C8B-B14F-4D97-AF65-F5344CB8AC3E}">
        <p14:creationId xmlns:p14="http://schemas.microsoft.com/office/powerpoint/2010/main" val="145031094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11E406-EA71-D7EE-D5D9-C59FA35CE29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1C905A3-233A-0753-C74C-02B525B0E4A1}"/>
              </a:ext>
            </a:extLst>
          </p:cNvPr>
          <p:cNvSpPr>
            <a:spLocks noGrp="1"/>
          </p:cNvSpPr>
          <p:nvPr>
            <p:ph type="title"/>
          </p:nvPr>
        </p:nvSpPr>
        <p:spPr>
          <a:xfrm>
            <a:off x="838200" y="-4333"/>
            <a:ext cx="10515600" cy="1325563"/>
          </a:xfrm>
        </p:spPr>
        <p:txBody>
          <a:bodyPr>
            <a:normAutofit/>
          </a:bodyPr>
          <a:lstStyle/>
          <a:p>
            <a:r>
              <a:rPr lang="en-US" sz="4000" b="1" dirty="0"/>
              <a:t>Step 3: Start creating Target options</a:t>
            </a:r>
          </a:p>
        </p:txBody>
      </p:sp>
      <p:sp>
        <p:nvSpPr>
          <p:cNvPr id="9" name="TextBox 8">
            <a:extLst>
              <a:ext uri="{FF2B5EF4-FFF2-40B4-BE49-F238E27FC236}">
                <a16:creationId xmlns:a16="http://schemas.microsoft.com/office/drawing/2014/main" id="{5EEF7EE6-EA71-2AB4-11F4-CC90E02BF371}"/>
              </a:ext>
            </a:extLst>
          </p:cNvPr>
          <p:cNvSpPr txBox="1"/>
          <p:nvPr/>
        </p:nvSpPr>
        <p:spPr>
          <a:xfrm>
            <a:off x="0" y="4517366"/>
            <a:ext cx="12192000" cy="2246769"/>
          </a:xfrm>
          <a:prstGeom prst="rect">
            <a:avLst/>
          </a:prstGeom>
          <a:noFill/>
        </p:spPr>
        <p:txBody>
          <a:bodyPr wrap="square">
            <a:spAutoFit/>
          </a:bodyPr>
          <a:lstStyle/>
          <a:p>
            <a:pPr marL="342900" indent="-342900">
              <a:buFont typeface="Arial" panose="020B0604020202020204" pitchFamily="34" charset="0"/>
              <a:buChar char="•"/>
            </a:pPr>
            <a:r>
              <a:rPr lang="en-GB" sz="2000" dirty="0"/>
              <a:t>Once both the Target entries are selected, the Current command line section would appear</a:t>
            </a:r>
          </a:p>
          <a:p>
            <a:pPr marL="342900" indent="-342900">
              <a:buFont typeface="Arial" panose="020B0604020202020204" pitchFamily="34" charset="0"/>
              <a:buChar char="•"/>
            </a:pPr>
            <a:r>
              <a:rPr lang="en-GB" sz="2000" dirty="0"/>
              <a:t>In the highlighted section of the screenshot above, the --</a:t>
            </a:r>
            <a:r>
              <a:rPr lang="en-GB" sz="2000" dirty="0" err="1"/>
              <a:t>tsource</a:t>
            </a:r>
            <a:r>
              <a:rPr lang="en-GB" sz="2000" dirty="0"/>
              <a:t> parameter specifies the Target source folder, and the --</a:t>
            </a:r>
            <a:r>
              <a:rPr lang="en-GB" sz="2000" dirty="0" err="1"/>
              <a:t>tdest</a:t>
            </a:r>
            <a:r>
              <a:rPr lang="en-GB" sz="2000" dirty="0"/>
              <a:t> parameter defines </a:t>
            </a:r>
            <a:r>
              <a:rPr lang="en-GB" sz="2000" dirty="0" err="1"/>
              <a:t>thepath</a:t>
            </a:r>
            <a:r>
              <a:rPr lang="en-GB" sz="2000" dirty="0"/>
              <a:t> of the Target destination folder. The --</a:t>
            </a:r>
            <a:r>
              <a:rPr lang="en-GB" sz="2000" dirty="0" err="1"/>
              <a:t>tflush</a:t>
            </a:r>
            <a:r>
              <a:rPr lang="en-GB" sz="2000" dirty="0"/>
              <a:t> parameter indicates that the Flush option is checked, the --target parameter shows the selected</a:t>
            </a:r>
          </a:p>
          <a:p>
            <a:pPr marL="342900" indent="-342900">
              <a:buFont typeface="Arial" panose="020B0604020202020204" pitchFamily="34" charset="0"/>
              <a:buChar char="•"/>
            </a:pPr>
            <a:r>
              <a:rPr lang="en-GB" sz="2000" dirty="0"/>
              <a:t>Target entries, and the --</a:t>
            </a:r>
            <a:r>
              <a:rPr lang="en-GB" sz="2000" dirty="0" err="1"/>
              <a:t>gui</a:t>
            </a:r>
            <a:r>
              <a:rPr lang="en-GB" sz="2000" dirty="0"/>
              <a:t> parameter indicates that the command will to be executed using the GUI of the tool.</a:t>
            </a:r>
          </a:p>
          <a:p>
            <a:pPr marL="342900" indent="-342900">
              <a:buFont typeface="Arial" panose="020B0604020202020204" pitchFamily="34" charset="0"/>
              <a:buChar char="•"/>
            </a:pPr>
            <a:r>
              <a:rPr lang="en-GB" sz="2000" dirty="0"/>
              <a:t>Once the Target options are all configured, click on the Execute! button</a:t>
            </a:r>
          </a:p>
        </p:txBody>
      </p:sp>
      <p:pic>
        <p:nvPicPr>
          <p:cNvPr id="3" name="Picture 2">
            <a:extLst>
              <a:ext uri="{FF2B5EF4-FFF2-40B4-BE49-F238E27FC236}">
                <a16:creationId xmlns:a16="http://schemas.microsoft.com/office/drawing/2014/main" id="{1ABC2612-36BD-CA95-7612-A616B49A8B16}"/>
              </a:ext>
            </a:extLst>
          </p:cNvPr>
          <p:cNvPicPr>
            <a:picLocks noChangeAspect="1"/>
          </p:cNvPicPr>
          <p:nvPr/>
        </p:nvPicPr>
        <p:blipFill>
          <a:blip r:embed="rId2"/>
          <a:stretch>
            <a:fillRect/>
          </a:stretch>
        </p:blipFill>
        <p:spPr>
          <a:xfrm>
            <a:off x="285750" y="930705"/>
            <a:ext cx="11620500" cy="1276350"/>
          </a:xfrm>
          <a:prstGeom prst="rect">
            <a:avLst/>
          </a:prstGeom>
        </p:spPr>
      </p:pic>
      <p:pic>
        <p:nvPicPr>
          <p:cNvPr id="6" name="Picture 5">
            <a:extLst>
              <a:ext uri="{FF2B5EF4-FFF2-40B4-BE49-F238E27FC236}">
                <a16:creationId xmlns:a16="http://schemas.microsoft.com/office/drawing/2014/main" id="{B04A37E4-283C-442F-19DC-FDAB7CAA76E1}"/>
              </a:ext>
            </a:extLst>
          </p:cNvPr>
          <p:cNvPicPr>
            <a:picLocks noChangeAspect="1"/>
          </p:cNvPicPr>
          <p:nvPr/>
        </p:nvPicPr>
        <p:blipFill>
          <a:blip r:embed="rId3"/>
          <a:stretch>
            <a:fillRect/>
          </a:stretch>
        </p:blipFill>
        <p:spPr>
          <a:xfrm>
            <a:off x="285750" y="2271317"/>
            <a:ext cx="11620500" cy="2212624"/>
          </a:xfrm>
          <a:prstGeom prst="rect">
            <a:avLst/>
          </a:prstGeom>
        </p:spPr>
      </p:pic>
    </p:spTree>
    <p:extLst>
      <p:ext uri="{BB962C8B-B14F-4D97-AF65-F5344CB8AC3E}">
        <p14:creationId xmlns:p14="http://schemas.microsoft.com/office/powerpoint/2010/main" val="23493915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4E699-510F-1D37-233E-2EA405E0689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E9BC80F-A263-5077-3C4A-2B9D18B3353D}"/>
              </a:ext>
            </a:extLst>
          </p:cNvPr>
          <p:cNvSpPr>
            <a:spLocks noGrp="1"/>
          </p:cNvSpPr>
          <p:nvPr>
            <p:ph type="title"/>
          </p:nvPr>
        </p:nvSpPr>
        <p:spPr>
          <a:xfrm>
            <a:off x="838200" y="-4333"/>
            <a:ext cx="10515600" cy="1325563"/>
          </a:xfrm>
        </p:spPr>
        <p:txBody>
          <a:bodyPr>
            <a:normAutofit/>
          </a:bodyPr>
          <a:lstStyle/>
          <a:p>
            <a:r>
              <a:rPr lang="en-US" sz="4000" b="1" dirty="0"/>
              <a:t>Step 3: Start creating Target options</a:t>
            </a:r>
          </a:p>
        </p:txBody>
      </p:sp>
      <p:sp>
        <p:nvSpPr>
          <p:cNvPr id="9" name="TextBox 8">
            <a:extLst>
              <a:ext uri="{FF2B5EF4-FFF2-40B4-BE49-F238E27FC236}">
                <a16:creationId xmlns:a16="http://schemas.microsoft.com/office/drawing/2014/main" id="{E096F6C2-D91E-16BA-BB8F-9DFE04E51C04}"/>
              </a:ext>
            </a:extLst>
          </p:cNvPr>
          <p:cNvSpPr txBox="1"/>
          <p:nvPr/>
        </p:nvSpPr>
        <p:spPr>
          <a:xfrm>
            <a:off x="0" y="5546066"/>
            <a:ext cx="12192000" cy="1323439"/>
          </a:xfrm>
          <a:prstGeom prst="rect">
            <a:avLst/>
          </a:prstGeom>
          <a:noFill/>
        </p:spPr>
        <p:txBody>
          <a:bodyPr wrap="square">
            <a:spAutoFit/>
          </a:bodyPr>
          <a:lstStyle/>
          <a:p>
            <a:pPr marL="342900" indent="-342900">
              <a:buFont typeface="Arial" panose="020B0604020202020204" pitchFamily="34" charset="0"/>
              <a:buChar char="•"/>
            </a:pPr>
            <a:r>
              <a:rPr lang="en-GB" sz="2000" dirty="0"/>
              <a:t>The tool will now open a command-line window showing the progress of the Target files being copied. Once all the selected Target files are copied to the Target destination folder, the tool will prompt you to press any key to exit.</a:t>
            </a:r>
          </a:p>
          <a:p>
            <a:r>
              <a:rPr lang="en-GB" sz="2000" b="1" dirty="0"/>
              <a:t>Note: If a DATA DESTRUCTION WARNING! window appears, click OK to continue.</a:t>
            </a:r>
          </a:p>
        </p:txBody>
      </p:sp>
      <p:pic>
        <p:nvPicPr>
          <p:cNvPr id="5" name="Picture 4">
            <a:extLst>
              <a:ext uri="{FF2B5EF4-FFF2-40B4-BE49-F238E27FC236}">
                <a16:creationId xmlns:a16="http://schemas.microsoft.com/office/drawing/2014/main" id="{91E44E88-B187-7F5B-ED83-879AB677B206}"/>
              </a:ext>
            </a:extLst>
          </p:cNvPr>
          <p:cNvPicPr>
            <a:picLocks noChangeAspect="1"/>
          </p:cNvPicPr>
          <p:nvPr/>
        </p:nvPicPr>
        <p:blipFill>
          <a:blip r:embed="rId2"/>
          <a:stretch>
            <a:fillRect/>
          </a:stretch>
        </p:blipFill>
        <p:spPr>
          <a:xfrm>
            <a:off x="1200150" y="1012166"/>
            <a:ext cx="9601200" cy="4533900"/>
          </a:xfrm>
          <a:prstGeom prst="rect">
            <a:avLst/>
          </a:prstGeom>
        </p:spPr>
      </p:pic>
    </p:spTree>
    <p:extLst>
      <p:ext uri="{BB962C8B-B14F-4D97-AF65-F5344CB8AC3E}">
        <p14:creationId xmlns:p14="http://schemas.microsoft.com/office/powerpoint/2010/main" val="352141486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1D2ED-A918-317B-B900-8DF0A17ED8B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8FF92DD-A668-755A-136F-9E92CDDA09BC}"/>
              </a:ext>
            </a:extLst>
          </p:cNvPr>
          <p:cNvSpPr>
            <a:spLocks noGrp="1"/>
          </p:cNvSpPr>
          <p:nvPr>
            <p:ph type="title"/>
          </p:nvPr>
        </p:nvSpPr>
        <p:spPr>
          <a:xfrm>
            <a:off x="838200" y="-4333"/>
            <a:ext cx="10515600" cy="1325563"/>
          </a:xfrm>
        </p:spPr>
        <p:txBody>
          <a:bodyPr>
            <a:normAutofit/>
          </a:bodyPr>
          <a:lstStyle/>
          <a:p>
            <a:r>
              <a:rPr lang="en-US" sz="4000" b="1" dirty="0"/>
              <a:t>Step 3: Start creating Target options</a:t>
            </a:r>
          </a:p>
        </p:txBody>
      </p:sp>
      <p:sp>
        <p:nvSpPr>
          <p:cNvPr id="9" name="TextBox 8">
            <a:extLst>
              <a:ext uri="{FF2B5EF4-FFF2-40B4-BE49-F238E27FC236}">
                <a16:creationId xmlns:a16="http://schemas.microsoft.com/office/drawing/2014/main" id="{C055ED5C-7C19-B726-B179-4C7420A11B5A}"/>
              </a:ext>
            </a:extLst>
          </p:cNvPr>
          <p:cNvSpPr txBox="1"/>
          <p:nvPr/>
        </p:nvSpPr>
        <p:spPr>
          <a:xfrm>
            <a:off x="0" y="5546066"/>
            <a:ext cx="12192000" cy="1323439"/>
          </a:xfrm>
          <a:prstGeom prst="rect">
            <a:avLst/>
          </a:prstGeom>
          <a:noFill/>
        </p:spPr>
        <p:txBody>
          <a:bodyPr wrap="square">
            <a:spAutoFit/>
          </a:bodyPr>
          <a:lstStyle/>
          <a:p>
            <a:pPr marL="342900" indent="-342900">
              <a:buFont typeface="Arial" panose="020B0604020202020204" pitchFamily="34" charset="0"/>
              <a:buChar char="•"/>
            </a:pPr>
            <a:r>
              <a:rPr lang="en-GB" sz="2000" dirty="0"/>
              <a:t>The tool will now open a command-line window showing the progress of the Target files being copied. Once all the selected Target files are copied to the Target destination folder, the tool will prompt you to press any key to exit.</a:t>
            </a:r>
          </a:p>
          <a:p>
            <a:r>
              <a:rPr lang="en-GB" sz="2000" b="1" dirty="0"/>
              <a:t>Note: The tool takes some time to copy the selected Target files</a:t>
            </a:r>
          </a:p>
        </p:txBody>
      </p:sp>
      <p:pic>
        <p:nvPicPr>
          <p:cNvPr id="3" name="Picture 2">
            <a:extLst>
              <a:ext uri="{FF2B5EF4-FFF2-40B4-BE49-F238E27FC236}">
                <a16:creationId xmlns:a16="http://schemas.microsoft.com/office/drawing/2014/main" id="{6E22E2BF-5D76-6BF1-2405-36ADA85A0321}"/>
              </a:ext>
            </a:extLst>
          </p:cNvPr>
          <p:cNvPicPr>
            <a:picLocks noChangeAspect="1"/>
          </p:cNvPicPr>
          <p:nvPr/>
        </p:nvPicPr>
        <p:blipFill>
          <a:blip r:embed="rId2"/>
          <a:srcRect r="19465" b="32559"/>
          <a:stretch/>
        </p:blipFill>
        <p:spPr>
          <a:xfrm>
            <a:off x="1057275" y="977368"/>
            <a:ext cx="10077450" cy="4519171"/>
          </a:xfrm>
          <a:prstGeom prst="rect">
            <a:avLst/>
          </a:prstGeom>
        </p:spPr>
      </p:pic>
    </p:spTree>
    <p:extLst>
      <p:ext uri="{BB962C8B-B14F-4D97-AF65-F5344CB8AC3E}">
        <p14:creationId xmlns:p14="http://schemas.microsoft.com/office/powerpoint/2010/main" val="276838585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6E538-E281-3748-46E8-0A8B3644FF8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BCF810E-EF53-5114-2BD2-FE8115375AB4}"/>
              </a:ext>
            </a:extLst>
          </p:cNvPr>
          <p:cNvSpPr>
            <a:spLocks noGrp="1"/>
          </p:cNvSpPr>
          <p:nvPr>
            <p:ph type="title"/>
          </p:nvPr>
        </p:nvSpPr>
        <p:spPr>
          <a:xfrm>
            <a:off x="838200" y="-4333"/>
            <a:ext cx="10515600" cy="1325563"/>
          </a:xfrm>
        </p:spPr>
        <p:txBody>
          <a:bodyPr>
            <a:normAutofit/>
          </a:bodyPr>
          <a:lstStyle/>
          <a:p>
            <a:r>
              <a:rPr lang="en-US" sz="4000" b="1" dirty="0"/>
              <a:t>Step 4: Investigating Target Output</a:t>
            </a:r>
          </a:p>
        </p:txBody>
      </p:sp>
      <p:sp>
        <p:nvSpPr>
          <p:cNvPr id="9" name="TextBox 8">
            <a:extLst>
              <a:ext uri="{FF2B5EF4-FFF2-40B4-BE49-F238E27FC236}">
                <a16:creationId xmlns:a16="http://schemas.microsoft.com/office/drawing/2014/main" id="{1750F346-99F9-6D93-543F-1609B6D2A5B9}"/>
              </a:ext>
            </a:extLst>
          </p:cNvPr>
          <p:cNvSpPr txBox="1"/>
          <p:nvPr/>
        </p:nvSpPr>
        <p:spPr>
          <a:xfrm>
            <a:off x="0" y="4174466"/>
            <a:ext cx="12192000" cy="2554545"/>
          </a:xfrm>
          <a:prstGeom prst="rect">
            <a:avLst/>
          </a:prstGeom>
          <a:noFill/>
        </p:spPr>
        <p:txBody>
          <a:bodyPr wrap="square">
            <a:spAutoFit/>
          </a:bodyPr>
          <a:lstStyle/>
          <a:p>
            <a:pPr marL="342900" indent="-342900">
              <a:buFont typeface="Arial" panose="020B0604020202020204" pitchFamily="34" charset="0"/>
              <a:buChar char="•"/>
            </a:pPr>
            <a:r>
              <a:rPr lang="en-GB" sz="2000" dirty="0"/>
              <a:t>Now, open File Explorer and navigate to C:\KAPE Output\KAPE Target Output. You will see a folder called C, along with three files</a:t>
            </a:r>
          </a:p>
          <a:p>
            <a:pPr marL="342900" indent="-342900">
              <a:buFont typeface="Arial" panose="020B0604020202020204" pitchFamily="34" charset="0"/>
              <a:buChar char="•"/>
            </a:pPr>
            <a:r>
              <a:rPr lang="en-GB" sz="2000" dirty="0"/>
              <a:t>All the files in the highlighted section of the above screenshot start with the date when the Target files were copied from the machine, followed by some alphanumerical characters. The file 2020-10 -16T181354_ConsoleLog.txt bears the same information as what was displayed in the command-line window, the file 2020-10-16T181354_CopyLog.csv includes information about the Target files that were copied, and the file 2020-10-16T181354_SkipLog.csv includes information about the Target files that were skipped during the Target operations by the tool.</a:t>
            </a:r>
          </a:p>
        </p:txBody>
      </p:sp>
      <p:pic>
        <p:nvPicPr>
          <p:cNvPr id="5" name="Picture 4">
            <a:extLst>
              <a:ext uri="{FF2B5EF4-FFF2-40B4-BE49-F238E27FC236}">
                <a16:creationId xmlns:a16="http://schemas.microsoft.com/office/drawing/2014/main" id="{3AD7C878-26F4-5F40-EC1F-1E372A74848F}"/>
              </a:ext>
            </a:extLst>
          </p:cNvPr>
          <p:cNvPicPr>
            <a:picLocks noChangeAspect="1"/>
          </p:cNvPicPr>
          <p:nvPr/>
        </p:nvPicPr>
        <p:blipFill>
          <a:blip r:embed="rId2"/>
          <a:stretch>
            <a:fillRect/>
          </a:stretch>
        </p:blipFill>
        <p:spPr>
          <a:xfrm>
            <a:off x="509587" y="1057274"/>
            <a:ext cx="11101388" cy="2868433"/>
          </a:xfrm>
          <a:prstGeom prst="rect">
            <a:avLst/>
          </a:prstGeom>
          <a:ln>
            <a:solidFill>
              <a:schemeClr val="tx1"/>
            </a:solidFill>
          </a:ln>
        </p:spPr>
      </p:pic>
    </p:spTree>
    <p:extLst>
      <p:ext uri="{BB962C8B-B14F-4D97-AF65-F5344CB8AC3E}">
        <p14:creationId xmlns:p14="http://schemas.microsoft.com/office/powerpoint/2010/main" val="318740457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DD5AFF-0E12-9F35-A31D-D779CBAFA8C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5A4ED5C-0C11-747F-68B8-C4446CE9BCCC}"/>
              </a:ext>
            </a:extLst>
          </p:cNvPr>
          <p:cNvSpPr>
            <a:spLocks noGrp="1"/>
          </p:cNvSpPr>
          <p:nvPr>
            <p:ph type="title"/>
          </p:nvPr>
        </p:nvSpPr>
        <p:spPr>
          <a:xfrm>
            <a:off x="838200" y="-4333"/>
            <a:ext cx="10515600" cy="1325563"/>
          </a:xfrm>
        </p:spPr>
        <p:txBody>
          <a:bodyPr>
            <a:normAutofit/>
          </a:bodyPr>
          <a:lstStyle/>
          <a:p>
            <a:r>
              <a:rPr lang="en-US" sz="4000" b="1" dirty="0"/>
              <a:t>Step 4: Investigating Target Output</a:t>
            </a:r>
          </a:p>
        </p:txBody>
      </p:sp>
      <p:sp>
        <p:nvSpPr>
          <p:cNvPr id="9" name="TextBox 8">
            <a:extLst>
              <a:ext uri="{FF2B5EF4-FFF2-40B4-BE49-F238E27FC236}">
                <a16:creationId xmlns:a16="http://schemas.microsoft.com/office/drawing/2014/main" id="{C4C06434-281E-2867-44CE-8D559305895B}"/>
              </a:ext>
            </a:extLst>
          </p:cNvPr>
          <p:cNvSpPr txBox="1"/>
          <p:nvPr/>
        </p:nvSpPr>
        <p:spPr>
          <a:xfrm>
            <a:off x="0" y="5281880"/>
            <a:ext cx="12192000" cy="1323439"/>
          </a:xfrm>
          <a:prstGeom prst="rect">
            <a:avLst/>
          </a:prstGeom>
          <a:noFill/>
        </p:spPr>
        <p:txBody>
          <a:bodyPr wrap="square">
            <a:spAutoFit/>
          </a:bodyPr>
          <a:lstStyle/>
          <a:p>
            <a:pPr marL="342900" indent="-342900">
              <a:buFont typeface="Arial" panose="020B0604020202020204" pitchFamily="34" charset="0"/>
              <a:buChar char="•"/>
            </a:pPr>
            <a:r>
              <a:rPr lang="en-GB" sz="2000" dirty="0"/>
              <a:t>To view the copied items, double-click the C folder. You will see some of the copied files, namely, $Boot, $</a:t>
            </a:r>
            <a:r>
              <a:rPr lang="en-GB" sz="2000" dirty="0" err="1"/>
              <a:t>LogFile</a:t>
            </a:r>
            <a:r>
              <a:rPr lang="en-GB" sz="2000" dirty="0"/>
              <a:t>, $MFT, and $Secure, $SDS, and two folders: $Extend and users.</a:t>
            </a:r>
          </a:p>
          <a:p>
            <a:pPr marL="342900" indent="-342900">
              <a:buFont typeface="Arial" panose="020B0604020202020204" pitchFamily="34" charset="0"/>
              <a:buChar char="•"/>
            </a:pPr>
            <a:r>
              <a:rPr lang="en-GB" sz="2000" dirty="0"/>
              <a:t>You will also observe the files $J and $Max as well as a folder called $</a:t>
            </a:r>
            <a:r>
              <a:rPr lang="en-GB" sz="2000" dirty="0" err="1"/>
              <a:t>RmMetadata</a:t>
            </a:r>
            <a:r>
              <a:rPr lang="en-GB" sz="2000" dirty="0"/>
              <a:t> upon double-clicking the $Extend folder.</a:t>
            </a:r>
          </a:p>
        </p:txBody>
      </p:sp>
      <p:pic>
        <p:nvPicPr>
          <p:cNvPr id="3" name="Picture 2">
            <a:extLst>
              <a:ext uri="{FF2B5EF4-FFF2-40B4-BE49-F238E27FC236}">
                <a16:creationId xmlns:a16="http://schemas.microsoft.com/office/drawing/2014/main" id="{4E2DCB1F-B6BA-73C7-F7F0-187002F1D116}"/>
              </a:ext>
            </a:extLst>
          </p:cNvPr>
          <p:cNvPicPr>
            <a:picLocks noChangeAspect="1"/>
          </p:cNvPicPr>
          <p:nvPr/>
        </p:nvPicPr>
        <p:blipFill>
          <a:blip r:embed="rId2"/>
          <a:stretch>
            <a:fillRect/>
          </a:stretch>
        </p:blipFill>
        <p:spPr>
          <a:xfrm>
            <a:off x="2236303" y="966731"/>
            <a:ext cx="7719392" cy="2219325"/>
          </a:xfrm>
          <a:prstGeom prst="rect">
            <a:avLst/>
          </a:prstGeom>
          <a:ln>
            <a:solidFill>
              <a:schemeClr val="tx1"/>
            </a:solidFill>
          </a:ln>
        </p:spPr>
      </p:pic>
      <p:pic>
        <p:nvPicPr>
          <p:cNvPr id="7" name="Picture 6">
            <a:extLst>
              <a:ext uri="{FF2B5EF4-FFF2-40B4-BE49-F238E27FC236}">
                <a16:creationId xmlns:a16="http://schemas.microsoft.com/office/drawing/2014/main" id="{24331B28-D591-2CCA-E9C8-D67163CE17C4}"/>
              </a:ext>
            </a:extLst>
          </p:cNvPr>
          <p:cNvPicPr>
            <a:picLocks noChangeAspect="1"/>
          </p:cNvPicPr>
          <p:nvPr/>
        </p:nvPicPr>
        <p:blipFill>
          <a:blip r:embed="rId3"/>
          <a:srcRect l="357"/>
          <a:stretch/>
        </p:blipFill>
        <p:spPr>
          <a:xfrm>
            <a:off x="1163435" y="3205268"/>
            <a:ext cx="9865129" cy="2057400"/>
          </a:xfrm>
          <a:prstGeom prst="rect">
            <a:avLst/>
          </a:prstGeom>
          <a:ln>
            <a:solidFill>
              <a:schemeClr val="tx1"/>
            </a:solidFill>
          </a:ln>
        </p:spPr>
      </p:pic>
    </p:spTree>
    <p:extLst>
      <p:ext uri="{BB962C8B-B14F-4D97-AF65-F5344CB8AC3E}">
        <p14:creationId xmlns:p14="http://schemas.microsoft.com/office/powerpoint/2010/main" val="198431967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F35ED-A4DB-C7A0-1A57-72B3AADA55A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1E1A54C-9826-017F-8C45-BE2BC83D960A}"/>
              </a:ext>
            </a:extLst>
          </p:cNvPr>
          <p:cNvSpPr>
            <a:spLocks noGrp="1"/>
          </p:cNvSpPr>
          <p:nvPr>
            <p:ph type="title"/>
          </p:nvPr>
        </p:nvSpPr>
        <p:spPr>
          <a:xfrm>
            <a:off x="838200" y="-4333"/>
            <a:ext cx="10515600" cy="1325563"/>
          </a:xfrm>
        </p:spPr>
        <p:txBody>
          <a:bodyPr>
            <a:normAutofit/>
          </a:bodyPr>
          <a:lstStyle/>
          <a:p>
            <a:r>
              <a:rPr lang="en-US" sz="4000" b="1" dirty="0"/>
              <a:t>Step 4: Investigating Target Output</a:t>
            </a:r>
          </a:p>
        </p:txBody>
      </p:sp>
      <p:sp>
        <p:nvSpPr>
          <p:cNvPr id="9" name="TextBox 8">
            <a:extLst>
              <a:ext uri="{FF2B5EF4-FFF2-40B4-BE49-F238E27FC236}">
                <a16:creationId xmlns:a16="http://schemas.microsoft.com/office/drawing/2014/main" id="{EF4C084F-A7DF-6B0C-C354-722689F155F2}"/>
              </a:ext>
            </a:extLst>
          </p:cNvPr>
          <p:cNvSpPr txBox="1"/>
          <p:nvPr/>
        </p:nvSpPr>
        <p:spPr>
          <a:xfrm>
            <a:off x="0" y="4657993"/>
            <a:ext cx="12192000" cy="1323439"/>
          </a:xfrm>
          <a:prstGeom prst="rect">
            <a:avLst/>
          </a:prstGeom>
          <a:noFill/>
        </p:spPr>
        <p:txBody>
          <a:bodyPr wrap="square">
            <a:spAutoFit/>
          </a:bodyPr>
          <a:lstStyle/>
          <a:p>
            <a:pPr marL="342900" indent="-342900">
              <a:buFont typeface="Arial" panose="020B0604020202020204" pitchFamily="34" charset="0"/>
              <a:buChar char="•"/>
            </a:pPr>
            <a:r>
              <a:rPr lang="en-GB" sz="2000" dirty="0"/>
              <a:t>Now, navigate to $</a:t>
            </a:r>
            <a:r>
              <a:rPr lang="en-GB" sz="2000" dirty="0" err="1"/>
              <a:t>RmMetadata</a:t>
            </a:r>
            <a:r>
              <a:rPr lang="en-GB" sz="2000" dirty="0"/>
              <a:t> </a:t>
            </a:r>
            <a:r>
              <a:rPr lang="en-GB" sz="2000" dirty="0">
                <a:sym typeface="Wingdings" panose="05000000000000000000" pitchFamily="2" charset="2"/>
              </a:rPr>
              <a:t> </a:t>
            </a:r>
            <a:r>
              <a:rPr lang="en-GB" sz="2000" dirty="0"/>
              <a:t>$</a:t>
            </a:r>
            <a:r>
              <a:rPr lang="en-GB" sz="2000" dirty="0" err="1"/>
              <a:t>TxfLog</a:t>
            </a:r>
            <a:r>
              <a:rPr lang="en-GB" sz="2000" dirty="0"/>
              <a:t>. You will see the $T file there.</a:t>
            </a:r>
          </a:p>
          <a:p>
            <a:r>
              <a:rPr lang="en-GB" sz="2000" b="1" dirty="0"/>
              <a:t>Note: The change journal file in NTFS filesystem named $</a:t>
            </a:r>
            <a:r>
              <a:rPr lang="en-GB" sz="2000" b="1" dirty="0" err="1"/>
              <a:t>UsnJrnl</a:t>
            </a:r>
            <a:r>
              <a:rPr lang="en-GB" sz="2000" b="1" dirty="0"/>
              <a:t> is stored in a hidden folder named $Extend and contains two alternate data streams named $J and $Max. Copying the $J file via the KAPE will also copy the $Max file, along with its full path. </a:t>
            </a:r>
          </a:p>
        </p:txBody>
      </p:sp>
      <p:pic>
        <p:nvPicPr>
          <p:cNvPr id="5" name="Picture 4">
            <a:extLst>
              <a:ext uri="{FF2B5EF4-FFF2-40B4-BE49-F238E27FC236}">
                <a16:creationId xmlns:a16="http://schemas.microsoft.com/office/drawing/2014/main" id="{8C5595A8-007F-F270-87BB-52AE7E7F83C6}"/>
              </a:ext>
            </a:extLst>
          </p:cNvPr>
          <p:cNvPicPr>
            <a:picLocks noChangeAspect="1"/>
          </p:cNvPicPr>
          <p:nvPr/>
        </p:nvPicPr>
        <p:blipFill>
          <a:blip r:embed="rId2"/>
          <a:stretch>
            <a:fillRect/>
          </a:stretch>
        </p:blipFill>
        <p:spPr>
          <a:xfrm>
            <a:off x="427825" y="1538287"/>
            <a:ext cx="11336350" cy="1766888"/>
          </a:xfrm>
          <a:prstGeom prst="rect">
            <a:avLst/>
          </a:prstGeom>
        </p:spPr>
      </p:pic>
    </p:spTree>
    <p:extLst>
      <p:ext uri="{BB962C8B-B14F-4D97-AF65-F5344CB8AC3E}">
        <p14:creationId xmlns:p14="http://schemas.microsoft.com/office/powerpoint/2010/main" val="276035037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3E50D-6850-1CB6-2C3C-FCC609D1F7D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EB94F1C-E6DC-F463-39A3-97805E4236B9}"/>
              </a:ext>
            </a:extLst>
          </p:cNvPr>
          <p:cNvSpPr>
            <a:spLocks noGrp="1"/>
          </p:cNvSpPr>
          <p:nvPr>
            <p:ph type="title"/>
          </p:nvPr>
        </p:nvSpPr>
        <p:spPr>
          <a:xfrm>
            <a:off x="838200" y="-4333"/>
            <a:ext cx="10515600" cy="1325563"/>
          </a:xfrm>
        </p:spPr>
        <p:txBody>
          <a:bodyPr>
            <a:normAutofit/>
          </a:bodyPr>
          <a:lstStyle/>
          <a:p>
            <a:r>
              <a:rPr lang="en-US" sz="4000" b="1" dirty="0"/>
              <a:t>Step 4: Investigating Target Output</a:t>
            </a:r>
          </a:p>
        </p:txBody>
      </p:sp>
      <p:sp>
        <p:nvSpPr>
          <p:cNvPr id="9" name="TextBox 8">
            <a:extLst>
              <a:ext uri="{FF2B5EF4-FFF2-40B4-BE49-F238E27FC236}">
                <a16:creationId xmlns:a16="http://schemas.microsoft.com/office/drawing/2014/main" id="{60265C6B-270A-3B0D-6640-12C6FA7BD873}"/>
              </a:ext>
            </a:extLst>
          </p:cNvPr>
          <p:cNvSpPr txBox="1"/>
          <p:nvPr/>
        </p:nvSpPr>
        <p:spPr>
          <a:xfrm>
            <a:off x="0" y="5653816"/>
            <a:ext cx="12192000" cy="1015663"/>
          </a:xfrm>
          <a:prstGeom prst="rect">
            <a:avLst/>
          </a:prstGeom>
          <a:noFill/>
        </p:spPr>
        <p:txBody>
          <a:bodyPr wrap="square">
            <a:spAutoFit/>
          </a:bodyPr>
          <a:lstStyle/>
          <a:p>
            <a:pPr marL="342900" indent="-342900">
              <a:buFont typeface="Arial" panose="020B0604020202020204" pitchFamily="34" charset="0"/>
              <a:buChar char="•"/>
            </a:pPr>
            <a:r>
              <a:rPr lang="en-GB" sz="2000" dirty="0"/>
              <a:t>Now, return to the Microsoft folder and navigate to Windows\Recent. You will see two folders named </a:t>
            </a:r>
            <a:r>
              <a:rPr lang="en-GB" sz="2000" dirty="0" err="1"/>
              <a:t>AutomaticDestinations</a:t>
            </a:r>
            <a:r>
              <a:rPr lang="en-GB" sz="2000" dirty="0"/>
              <a:t> and </a:t>
            </a:r>
            <a:r>
              <a:rPr lang="en-GB" sz="2000" b="1" dirty="0" err="1"/>
              <a:t>CustomDestinations</a:t>
            </a:r>
            <a:r>
              <a:rPr lang="en-GB" sz="2000" b="1" dirty="0"/>
              <a:t> (A)</a:t>
            </a:r>
            <a:r>
              <a:rPr lang="en-GB" sz="2000" dirty="0"/>
              <a:t> that contain the list of all Jump List files, along with a list of </a:t>
            </a:r>
            <a:r>
              <a:rPr lang="en-GB" sz="2000" b="1" dirty="0"/>
              <a:t>LNK files (B)</a:t>
            </a:r>
          </a:p>
        </p:txBody>
      </p:sp>
      <p:pic>
        <p:nvPicPr>
          <p:cNvPr id="3" name="Picture 2">
            <a:extLst>
              <a:ext uri="{FF2B5EF4-FFF2-40B4-BE49-F238E27FC236}">
                <a16:creationId xmlns:a16="http://schemas.microsoft.com/office/drawing/2014/main" id="{3BC83EFA-F24A-53A1-8FD0-DB1C3E2256C7}"/>
              </a:ext>
            </a:extLst>
          </p:cNvPr>
          <p:cNvPicPr>
            <a:picLocks noChangeAspect="1"/>
          </p:cNvPicPr>
          <p:nvPr/>
        </p:nvPicPr>
        <p:blipFill>
          <a:blip r:embed="rId2"/>
          <a:srcRect r="25993"/>
          <a:stretch/>
        </p:blipFill>
        <p:spPr>
          <a:xfrm>
            <a:off x="338137" y="1192642"/>
            <a:ext cx="6049535" cy="4105275"/>
          </a:xfrm>
          <a:prstGeom prst="rect">
            <a:avLst/>
          </a:prstGeom>
        </p:spPr>
      </p:pic>
      <p:pic>
        <p:nvPicPr>
          <p:cNvPr id="7" name="Picture 6">
            <a:extLst>
              <a:ext uri="{FF2B5EF4-FFF2-40B4-BE49-F238E27FC236}">
                <a16:creationId xmlns:a16="http://schemas.microsoft.com/office/drawing/2014/main" id="{3698C8E6-2A21-2A9A-BBB1-A980E864ED7A}"/>
              </a:ext>
            </a:extLst>
          </p:cNvPr>
          <p:cNvPicPr>
            <a:picLocks noChangeAspect="1"/>
          </p:cNvPicPr>
          <p:nvPr/>
        </p:nvPicPr>
        <p:blipFill>
          <a:blip r:embed="rId3"/>
          <a:stretch>
            <a:fillRect/>
          </a:stretch>
        </p:blipFill>
        <p:spPr>
          <a:xfrm>
            <a:off x="6535303" y="1321230"/>
            <a:ext cx="5451910" cy="3976687"/>
          </a:xfrm>
          <a:prstGeom prst="rect">
            <a:avLst/>
          </a:prstGeom>
        </p:spPr>
      </p:pic>
    </p:spTree>
    <p:extLst>
      <p:ext uri="{BB962C8B-B14F-4D97-AF65-F5344CB8AC3E}">
        <p14:creationId xmlns:p14="http://schemas.microsoft.com/office/powerpoint/2010/main" val="402162855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5B259-4E05-F1A8-8955-7C19C59019E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2EB66D4-F2AC-4826-6978-43253AEAAC45}"/>
              </a:ext>
            </a:extLst>
          </p:cNvPr>
          <p:cNvSpPr>
            <a:spLocks noGrp="1"/>
          </p:cNvSpPr>
          <p:nvPr>
            <p:ph type="title"/>
          </p:nvPr>
        </p:nvSpPr>
        <p:spPr>
          <a:xfrm>
            <a:off x="838200" y="-4333"/>
            <a:ext cx="10515600" cy="1325563"/>
          </a:xfrm>
        </p:spPr>
        <p:txBody>
          <a:bodyPr>
            <a:normAutofit/>
          </a:bodyPr>
          <a:lstStyle/>
          <a:p>
            <a:r>
              <a:rPr lang="en-US" sz="4000" b="1" dirty="0"/>
              <a:t>Step 4: Investigating Target Output</a:t>
            </a:r>
          </a:p>
        </p:txBody>
      </p:sp>
      <p:sp>
        <p:nvSpPr>
          <p:cNvPr id="9" name="TextBox 8">
            <a:extLst>
              <a:ext uri="{FF2B5EF4-FFF2-40B4-BE49-F238E27FC236}">
                <a16:creationId xmlns:a16="http://schemas.microsoft.com/office/drawing/2014/main" id="{F011297F-EEC3-76D7-AC78-8B105B77D8C1}"/>
              </a:ext>
            </a:extLst>
          </p:cNvPr>
          <p:cNvSpPr txBox="1"/>
          <p:nvPr/>
        </p:nvSpPr>
        <p:spPr>
          <a:xfrm>
            <a:off x="0" y="5848003"/>
            <a:ext cx="12192000" cy="707886"/>
          </a:xfrm>
          <a:prstGeom prst="rect">
            <a:avLst/>
          </a:prstGeom>
          <a:noFill/>
        </p:spPr>
        <p:txBody>
          <a:bodyPr wrap="square">
            <a:spAutoFit/>
          </a:bodyPr>
          <a:lstStyle/>
          <a:p>
            <a:pPr marL="342900" indent="-342900">
              <a:buFont typeface="Arial" panose="020B0604020202020204" pitchFamily="34" charset="0"/>
              <a:buChar char="•"/>
            </a:pPr>
            <a:r>
              <a:rPr lang="en-GB" sz="2000" dirty="0"/>
              <a:t>Go to both </a:t>
            </a:r>
            <a:r>
              <a:rPr lang="en-GB" sz="2000" dirty="0" err="1"/>
              <a:t>AutomaticDestinations</a:t>
            </a:r>
            <a:r>
              <a:rPr lang="en-GB" sz="2000" dirty="0"/>
              <a:t> and </a:t>
            </a:r>
            <a:r>
              <a:rPr lang="en-GB" sz="2000" dirty="0" err="1"/>
              <a:t>CustomDestinations</a:t>
            </a:r>
            <a:r>
              <a:rPr lang="en-GB" sz="2000" dirty="0"/>
              <a:t> folders to view the lists of copied Jump Lists files</a:t>
            </a:r>
            <a:endParaRPr lang="en-GB" sz="2000" b="1" dirty="0"/>
          </a:p>
        </p:txBody>
      </p:sp>
      <p:pic>
        <p:nvPicPr>
          <p:cNvPr id="5" name="Picture 4">
            <a:extLst>
              <a:ext uri="{FF2B5EF4-FFF2-40B4-BE49-F238E27FC236}">
                <a16:creationId xmlns:a16="http://schemas.microsoft.com/office/drawing/2014/main" id="{AE6A39D1-8AAA-45B7-3DCD-EF6AE0749E8E}"/>
              </a:ext>
            </a:extLst>
          </p:cNvPr>
          <p:cNvPicPr>
            <a:picLocks noChangeAspect="1"/>
          </p:cNvPicPr>
          <p:nvPr/>
        </p:nvPicPr>
        <p:blipFill>
          <a:blip r:embed="rId2"/>
          <a:stretch>
            <a:fillRect/>
          </a:stretch>
        </p:blipFill>
        <p:spPr>
          <a:xfrm>
            <a:off x="1709737" y="1009997"/>
            <a:ext cx="8772525" cy="4643819"/>
          </a:xfrm>
          <a:prstGeom prst="rect">
            <a:avLst/>
          </a:prstGeom>
        </p:spPr>
      </p:pic>
    </p:spTree>
    <p:extLst>
      <p:ext uri="{BB962C8B-B14F-4D97-AF65-F5344CB8AC3E}">
        <p14:creationId xmlns:p14="http://schemas.microsoft.com/office/powerpoint/2010/main" val="2091835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80CB4-BF1C-65C8-210A-F646DA5047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80B220-4EE7-0108-2B6D-E528294B14C8}"/>
              </a:ext>
            </a:extLst>
          </p:cNvPr>
          <p:cNvSpPr>
            <a:spLocks noGrp="1"/>
          </p:cNvSpPr>
          <p:nvPr>
            <p:ph type="title"/>
          </p:nvPr>
        </p:nvSpPr>
        <p:spPr/>
        <p:txBody>
          <a:bodyPr/>
          <a:lstStyle/>
          <a:p>
            <a:r>
              <a:rPr lang="en-US" dirty="0"/>
              <a:t>LAB 2 : Investigating Forensic Image of Windows RAM</a:t>
            </a:r>
          </a:p>
        </p:txBody>
      </p:sp>
      <p:sp>
        <p:nvSpPr>
          <p:cNvPr id="3" name="Content Placeholder 2">
            <a:extLst>
              <a:ext uri="{FF2B5EF4-FFF2-40B4-BE49-F238E27FC236}">
                <a16:creationId xmlns:a16="http://schemas.microsoft.com/office/drawing/2014/main" id="{E8C71A29-DD0B-B66F-15B8-CE61865CF913}"/>
              </a:ext>
            </a:extLst>
          </p:cNvPr>
          <p:cNvSpPr>
            <a:spLocks noGrp="1"/>
          </p:cNvSpPr>
          <p:nvPr>
            <p:ph idx="1"/>
          </p:nvPr>
        </p:nvSpPr>
        <p:spPr>
          <a:xfrm>
            <a:off x="838200" y="1825625"/>
            <a:ext cx="5638102" cy="4351338"/>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
        <p:nvSpPr>
          <p:cNvPr id="25" name="Arrow: Right 24">
            <a:extLst>
              <a:ext uri="{FF2B5EF4-FFF2-40B4-BE49-F238E27FC236}">
                <a16:creationId xmlns:a16="http://schemas.microsoft.com/office/drawing/2014/main" id="{89FA73D0-51AE-36A6-2E28-77F8B96747EC}"/>
              </a:ext>
            </a:extLst>
          </p:cNvPr>
          <p:cNvSpPr/>
          <p:nvPr/>
        </p:nvSpPr>
        <p:spPr>
          <a:xfrm>
            <a:off x="5653676" y="3429056"/>
            <a:ext cx="679507" cy="369116"/>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a:extLst>
              <a:ext uri="{FF2B5EF4-FFF2-40B4-BE49-F238E27FC236}">
                <a16:creationId xmlns:a16="http://schemas.microsoft.com/office/drawing/2014/main" id="{8AE36194-CA1B-2B85-47B5-9B485F6A9C39}"/>
              </a:ext>
            </a:extLst>
          </p:cNvPr>
          <p:cNvSpPr>
            <a:spLocks noChangeAspect="1" noChangeArrowheads="1"/>
          </p:cNvSpPr>
          <p:nvPr/>
        </p:nvSpPr>
        <p:spPr bwMode="auto">
          <a:xfrm>
            <a:off x="3309938" y="1533525"/>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a:extLst>
              <a:ext uri="{FF2B5EF4-FFF2-40B4-BE49-F238E27FC236}">
                <a16:creationId xmlns:a16="http://schemas.microsoft.com/office/drawing/2014/main" id="{EEF2C013-4BC3-265A-A443-8976E40977E0}"/>
              </a:ext>
            </a:extLst>
          </p:cNvPr>
          <p:cNvSpPr>
            <a:spLocks noChangeAspect="1" noChangeArrowheads="1"/>
          </p:cNvSpPr>
          <p:nvPr/>
        </p:nvSpPr>
        <p:spPr bwMode="auto">
          <a:xfrm>
            <a:off x="3416797" y="846160"/>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a:extLst>
              <a:ext uri="{FF2B5EF4-FFF2-40B4-BE49-F238E27FC236}">
                <a16:creationId xmlns:a16="http://schemas.microsoft.com/office/drawing/2014/main" id="{F80367BB-9816-D314-86D4-6BF7779825DA}"/>
              </a:ext>
            </a:extLst>
          </p:cNvPr>
          <p:cNvSpPr>
            <a:spLocks noChangeAspect="1" noChangeArrowheads="1"/>
          </p:cNvSpPr>
          <p:nvPr/>
        </p:nvSpPr>
        <p:spPr bwMode="auto">
          <a:xfrm>
            <a:off x="4129088" y="2085975"/>
            <a:ext cx="3933825" cy="2686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7">
            <a:extLst>
              <a:ext uri="{FF2B5EF4-FFF2-40B4-BE49-F238E27FC236}">
                <a16:creationId xmlns:a16="http://schemas.microsoft.com/office/drawing/2014/main" id="{A451DCDA-8573-2E1C-7892-27C7D4D16B0B}"/>
              </a:ext>
            </a:extLst>
          </p:cNvPr>
          <p:cNvSpPr>
            <a:spLocks noChangeArrowheads="1"/>
          </p:cNvSpPr>
          <p:nvPr/>
        </p:nvSpPr>
        <p:spPr bwMode="auto">
          <a:xfrm>
            <a:off x="543879" y="5117194"/>
            <a:ext cx="506636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t>The file is now set for analysis. Click Next.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1" name="AutoShape 2">
            <a:extLst>
              <a:ext uri="{FF2B5EF4-FFF2-40B4-BE49-F238E27FC236}">
                <a16:creationId xmlns:a16="http://schemas.microsoft.com/office/drawing/2014/main" id="{C5F063E1-1274-2FA0-D2DC-2FBEA403DA17}"/>
              </a:ext>
            </a:extLst>
          </p:cNvPr>
          <p:cNvSpPr>
            <a:spLocks noChangeAspect="1" noChangeArrowheads="1"/>
          </p:cNvSpPr>
          <p:nvPr/>
        </p:nvSpPr>
        <p:spPr bwMode="auto">
          <a:xfrm>
            <a:off x="3309938" y="2681288"/>
            <a:ext cx="5572125" cy="14954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a:extLst>
              <a:ext uri="{FF2B5EF4-FFF2-40B4-BE49-F238E27FC236}">
                <a16:creationId xmlns:a16="http://schemas.microsoft.com/office/drawing/2014/main" id="{2165366F-C220-C4BE-DB44-E9CBD8AC4E69}"/>
              </a:ext>
            </a:extLst>
          </p:cNvPr>
          <p:cNvSpPr txBox="1"/>
          <p:nvPr/>
        </p:nvSpPr>
        <p:spPr>
          <a:xfrm>
            <a:off x="6684014" y="5103674"/>
            <a:ext cx="5126191" cy="1200329"/>
          </a:xfrm>
          <a:prstGeom prst="rect">
            <a:avLst/>
          </a:prstGeom>
          <a:noFill/>
        </p:spPr>
        <p:txBody>
          <a:bodyPr wrap="square">
            <a:spAutoFit/>
          </a:bodyPr>
          <a:lstStyle/>
          <a:p>
            <a:r>
              <a:rPr lang="en-US" dirty="0"/>
              <a:t>In this lab, we are setting the name for the analysis session as Windows Ram Analysis and the location to the default, i.e., C:\Users\Administrator\Documents</a:t>
            </a:r>
            <a:endParaRPr lang="en-US" dirty="0">
              <a:latin typeface="+mj-lt"/>
            </a:endParaRPr>
          </a:p>
        </p:txBody>
      </p:sp>
      <p:pic>
        <p:nvPicPr>
          <p:cNvPr id="10244" name="Picture 4">
            <a:extLst>
              <a:ext uri="{FF2B5EF4-FFF2-40B4-BE49-F238E27FC236}">
                <a16:creationId xmlns:a16="http://schemas.microsoft.com/office/drawing/2014/main" id="{C0865ED6-A501-9B19-D529-52AE26EFF8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488" y="1946874"/>
            <a:ext cx="4546798" cy="2960875"/>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3EE8637D-8BF3-E47A-3950-3ACBD84A06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3067" y="1977542"/>
            <a:ext cx="4650733" cy="2940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354220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4E872-D499-879E-CFB7-11366391DB3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131296E-30AC-A745-B73A-59BB144E9951}"/>
              </a:ext>
            </a:extLst>
          </p:cNvPr>
          <p:cNvSpPr>
            <a:spLocks noGrp="1"/>
          </p:cNvSpPr>
          <p:nvPr>
            <p:ph type="title"/>
          </p:nvPr>
        </p:nvSpPr>
        <p:spPr>
          <a:xfrm>
            <a:off x="838200" y="-4333"/>
            <a:ext cx="10515600" cy="1325563"/>
          </a:xfrm>
        </p:spPr>
        <p:txBody>
          <a:bodyPr>
            <a:normAutofit/>
          </a:bodyPr>
          <a:lstStyle/>
          <a:p>
            <a:r>
              <a:rPr lang="en-US" sz="4000" b="1" dirty="0"/>
              <a:t>Step 4: Investigating Target Output</a:t>
            </a:r>
          </a:p>
        </p:txBody>
      </p:sp>
      <p:sp>
        <p:nvSpPr>
          <p:cNvPr id="9" name="TextBox 8">
            <a:extLst>
              <a:ext uri="{FF2B5EF4-FFF2-40B4-BE49-F238E27FC236}">
                <a16:creationId xmlns:a16="http://schemas.microsoft.com/office/drawing/2014/main" id="{656EF6EB-0024-0C9D-0697-DC3712EECB8A}"/>
              </a:ext>
            </a:extLst>
          </p:cNvPr>
          <p:cNvSpPr txBox="1"/>
          <p:nvPr/>
        </p:nvSpPr>
        <p:spPr>
          <a:xfrm>
            <a:off x="0" y="5291866"/>
            <a:ext cx="12192000" cy="1015663"/>
          </a:xfrm>
          <a:prstGeom prst="rect">
            <a:avLst/>
          </a:prstGeom>
          <a:noFill/>
        </p:spPr>
        <p:txBody>
          <a:bodyPr wrap="square">
            <a:spAutoFit/>
          </a:bodyPr>
          <a:lstStyle/>
          <a:p>
            <a:pPr marL="342900" indent="-342900">
              <a:buFont typeface="Arial" panose="020B0604020202020204" pitchFamily="34" charset="0"/>
              <a:buChar char="•"/>
            </a:pPr>
            <a:r>
              <a:rPr lang="en-GB" sz="2000" dirty="0"/>
              <a:t>Note: Depending on the usage, you may also locate Target LNK files in the C:\KAPE Output\KAPE Target Output\C\users\Public\Desktop folder or C:\KAPE Output\KAPE Target Output\C\users\Administrator\Desktop folder</a:t>
            </a:r>
            <a:endParaRPr lang="en-GB" sz="2000" b="1" dirty="0"/>
          </a:p>
        </p:txBody>
      </p:sp>
      <p:pic>
        <p:nvPicPr>
          <p:cNvPr id="7" name="Picture 6">
            <a:extLst>
              <a:ext uri="{FF2B5EF4-FFF2-40B4-BE49-F238E27FC236}">
                <a16:creationId xmlns:a16="http://schemas.microsoft.com/office/drawing/2014/main" id="{1BB6AB7B-E30A-99D3-F1D4-C670FC664E55}"/>
              </a:ext>
            </a:extLst>
          </p:cNvPr>
          <p:cNvPicPr>
            <a:picLocks noChangeAspect="1"/>
          </p:cNvPicPr>
          <p:nvPr/>
        </p:nvPicPr>
        <p:blipFill>
          <a:blip r:embed="rId2"/>
          <a:stretch>
            <a:fillRect/>
          </a:stretch>
        </p:blipFill>
        <p:spPr>
          <a:xfrm>
            <a:off x="214312" y="1463460"/>
            <a:ext cx="11763376" cy="2977697"/>
          </a:xfrm>
          <a:prstGeom prst="rect">
            <a:avLst/>
          </a:prstGeom>
        </p:spPr>
      </p:pic>
    </p:spTree>
    <p:extLst>
      <p:ext uri="{BB962C8B-B14F-4D97-AF65-F5344CB8AC3E}">
        <p14:creationId xmlns:p14="http://schemas.microsoft.com/office/powerpoint/2010/main" val="329577940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437F3-FFCD-4AFB-0A82-E2820B749B5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FEAE6AD-021F-C34E-D0BA-0F1CF6E592C3}"/>
              </a:ext>
            </a:extLst>
          </p:cNvPr>
          <p:cNvSpPr>
            <a:spLocks noGrp="1"/>
          </p:cNvSpPr>
          <p:nvPr>
            <p:ph type="title"/>
          </p:nvPr>
        </p:nvSpPr>
        <p:spPr>
          <a:xfrm>
            <a:off x="838200" y="-4333"/>
            <a:ext cx="10515600" cy="1325563"/>
          </a:xfrm>
        </p:spPr>
        <p:txBody>
          <a:bodyPr>
            <a:normAutofit/>
          </a:bodyPr>
          <a:lstStyle/>
          <a:p>
            <a:r>
              <a:rPr lang="en-US" sz="4000" b="1" dirty="0"/>
              <a:t>Step 5: Create Module Output</a:t>
            </a:r>
          </a:p>
        </p:txBody>
      </p:sp>
      <p:sp>
        <p:nvSpPr>
          <p:cNvPr id="9" name="TextBox 8">
            <a:extLst>
              <a:ext uri="{FF2B5EF4-FFF2-40B4-BE49-F238E27FC236}">
                <a16:creationId xmlns:a16="http://schemas.microsoft.com/office/drawing/2014/main" id="{802F9122-F653-AB9C-96EE-3D343226648E}"/>
              </a:ext>
            </a:extLst>
          </p:cNvPr>
          <p:cNvSpPr txBox="1"/>
          <p:nvPr/>
        </p:nvSpPr>
        <p:spPr>
          <a:xfrm>
            <a:off x="0" y="5394540"/>
            <a:ext cx="12192000" cy="1323439"/>
          </a:xfrm>
          <a:prstGeom prst="rect">
            <a:avLst/>
          </a:prstGeom>
          <a:noFill/>
        </p:spPr>
        <p:txBody>
          <a:bodyPr wrap="square">
            <a:spAutoFit/>
          </a:bodyPr>
          <a:lstStyle/>
          <a:p>
            <a:pPr marL="342900" indent="-342900">
              <a:buFont typeface="Arial" panose="020B0604020202020204" pitchFamily="34" charset="0"/>
              <a:buChar char="•"/>
            </a:pPr>
            <a:r>
              <a:rPr lang="en-GB" sz="2000" dirty="0"/>
              <a:t>As the chosen Target files are already acquired, we will now use the same application to parse these files and examine their contents. To do so, maximize the KAPE GUI window.</a:t>
            </a:r>
          </a:p>
          <a:p>
            <a:pPr marL="342900" indent="-342900">
              <a:buFont typeface="Arial" panose="020B0604020202020204" pitchFamily="34" charset="0"/>
              <a:buChar char="•"/>
            </a:pPr>
            <a:r>
              <a:rPr lang="en-GB" sz="2000" dirty="0"/>
              <a:t>Ensure that you have unchecked Use Target options on the top-left corner of the tool. This will disable all the Target options. Now, click on Use Module options to enable it</a:t>
            </a:r>
          </a:p>
        </p:txBody>
      </p:sp>
      <p:pic>
        <p:nvPicPr>
          <p:cNvPr id="3" name="Picture 2">
            <a:extLst>
              <a:ext uri="{FF2B5EF4-FFF2-40B4-BE49-F238E27FC236}">
                <a16:creationId xmlns:a16="http://schemas.microsoft.com/office/drawing/2014/main" id="{1BBA4EA6-CADA-699E-3DD1-E94D9723EC69}"/>
              </a:ext>
            </a:extLst>
          </p:cNvPr>
          <p:cNvPicPr>
            <a:picLocks noChangeAspect="1"/>
          </p:cNvPicPr>
          <p:nvPr/>
        </p:nvPicPr>
        <p:blipFill>
          <a:blip r:embed="rId2"/>
          <a:stretch>
            <a:fillRect/>
          </a:stretch>
        </p:blipFill>
        <p:spPr>
          <a:xfrm>
            <a:off x="2626386" y="1013040"/>
            <a:ext cx="6939228" cy="4381500"/>
          </a:xfrm>
          <a:prstGeom prst="rect">
            <a:avLst/>
          </a:prstGeom>
        </p:spPr>
      </p:pic>
    </p:spTree>
    <p:extLst>
      <p:ext uri="{BB962C8B-B14F-4D97-AF65-F5344CB8AC3E}">
        <p14:creationId xmlns:p14="http://schemas.microsoft.com/office/powerpoint/2010/main" val="152139111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B3288-DA9B-4928-E446-BC189423DBD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6F59F48-BFDD-383D-77D5-F42F60BBA73A}"/>
              </a:ext>
            </a:extLst>
          </p:cNvPr>
          <p:cNvSpPr>
            <a:spLocks noGrp="1"/>
          </p:cNvSpPr>
          <p:nvPr>
            <p:ph type="title"/>
          </p:nvPr>
        </p:nvSpPr>
        <p:spPr>
          <a:xfrm>
            <a:off x="838200" y="-4333"/>
            <a:ext cx="10515600" cy="1325563"/>
          </a:xfrm>
        </p:spPr>
        <p:txBody>
          <a:bodyPr>
            <a:normAutofit/>
          </a:bodyPr>
          <a:lstStyle/>
          <a:p>
            <a:r>
              <a:rPr lang="en-US" sz="4000" b="1" dirty="0"/>
              <a:t>Step 4: Investigating Target Output</a:t>
            </a:r>
          </a:p>
        </p:txBody>
      </p:sp>
      <p:sp>
        <p:nvSpPr>
          <p:cNvPr id="9" name="TextBox 8">
            <a:extLst>
              <a:ext uri="{FF2B5EF4-FFF2-40B4-BE49-F238E27FC236}">
                <a16:creationId xmlns:a16="http://schemas.microsoft.com/office/drawing/2014/main" id="{7EA85126-115C-E67E-867B-17CCD27DA105}"/>
              </a:ext>
            </a:extLst>
          </p:cNvPr>
          <p:cNvSpPr txBox="1"/>
          <p:nvPr/>
        </p:nvSpPr>
        <p:spPr>
          <a:xfrm>
            <a:off x="0" y="5613615"/>
            <a:ext cx="12192000" cy="707886"/>
          </a:xfrm>
          <a:prstGeom prst="rect">
            <a:avLst/>
          </a:prstGeom>
          <a:noFill/>
        </p:spPr>
        <p:txBody>
          <a:bodyPr wrap="square">
            <a:spAutoFit/>
          </a:bodyPr>
          <a:lstStyle/>
          <a:p>
            <a:pPr marL="342900" indent="-342900">
              <a:buFont typeface="Arial" panose="020B0604020202020204" pitchFamily="34" charset="0"/>
              <a:buChar char="•"/>
            </a:pPr>
            <a:r>
              <a:rPr lang="en-GB" sz="2000" dirty="0"/>
              <a:t>The Browse for Folder window appears. Navigate to Local Drive (C:) </a:t>
            </a:r>
            <a:r>
              <a:rPr lang="en-GB" sz="2000" dirty="0">
                <a:sym typeface="Wingdings" panose="05000000000000000000" pitchFamily="2" charset="2"/>
              </a:rPr>
              <a:t> </a:t>
            </a:r>
            <a:r>
              <a:rPr lang="en-GB" sz="2000" dirty="0"/>
              <a:t>KAPE Output </a:t>
            </a:r>
            <a:r>
              <a:rPr lang="en-GB" sz="2000" dirty="0">
                <a:sym typeface="Wingdings" panose="05000000000000000000" pitchFamily="2" charset="2"/>
              </a:rPr>
              <a:t></a:t>
            </a:r>
            <a:r>
              <a:rPr lang="en-GB" sz="2000" dirty="0"/>
              <a:t> KAPE Target Output and select it. This will enable you to parse the acquired Target files. Once configured, click OK.</a:t>
            </a:r>
          </a:p>
        </p:txBody>
      </p:sp>
      <p:pic>
        <p:nvPicPr>
          <p:cNvPr id="5" name="Picture 4">
            <a:extLst>
              <a:ext uri="{FF2B5EF4-FFF2-40B4-BE49-F238E27FC236}">
                <a16:creationId xmlns:a16="http://schemas.microsoft.com/office/drawing/2014/main" id="{D9E9DF39-8B37-04DA-2E47-8173BE6F0980}"/>
              </a:ext>
            </a:extLst>
          </p:cNvPr>
          <p:cNvPicPr>
            <a:picLocks noChangeAspect="1"/>
          </p:cNvPicPr>
          <p:nvPr/>
        </p:nvPicPr>
        <p:blipFill>
          <a:blip r:embed="rId2"/>
          <a:stretch>
            <a:fillRect/>
          </a:stretch>
        </p:blipFill>
        <p:spPr>
          <a:xfrm>
            <a:off x="7484908" y="1038831"/>
            <a:ext cx="4308783" cy="4376319"/>
          </a:xfrm>
          <a:prstGeom prst="rect">
            <a:avLst/>
          </a:prstGeom>
          <a:ln>
            <a:solidFill>
              <a:schemeClr val="tx1"/>
            </a:solidFill>
          </a:ln>
        </p:spPr>
      </p:pic>
      <p:pic>
        <p:nvPicPr>
          <p:cNvPr id="7" name="Picture 6">
            <a:extLst>
              <a:ext uri="{FF2B5EF4-FFF2-40B4-BE49-F238E27FC236}">
                <a16:creationId xmlns:a16="http://schemas.microsoft.com/office/drawing/2014/main" id="{8468713B-B446-E68E-F322-22C824E76A10}"/>
              </a:ext>
            </a:extLst>
          </p:cNvPr>
          <p:cNvPicPr>
            <a:picLocks noChangeAspect="1"/>
          </p:cNvPicPr>
          <p:nvPr/>
        </p:nvPicPr>
        <p:blipFill>
          <a:blip r:embed="rId3"/>
          <a:stretch>
            <a:fillRect/>
          </a:stretch>
        </p:blipFill>
        <p:spPr>
          <a:xfrm>
            <a:off x="398309" y="2647950"/>
            <a:ext cx="6849234" cy="1158083"/>
          </a:xfrm>
          <a:prstGeom prst="rect">
            <a:avLst/>
          </a:prstGeom>
        </p:spPr>
      </p:pic>
    </p:spTree>
    <p:extLst>
      <p:ext uri="{BB962C8B-B14F-4D97-AF65-F5344CB8AC3E}">
        <p14:creationId xmlns:p14="http://schemas.microsoft.com/office/powerpoint/2010/main" val="283632470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441E0-F06C-9566-079E-0D5934ED6DD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20216E-6BC9-EFDC-BB07-D66CDC6DD435}"/>
              </a:ext>
            </a:extLst>
          </p:cNvPr>
          <p:cNvSpPr>
            <a:spLocks noGrp="1"/>
          </p:cNvSpPr>
          <p:nvPr>
            <p:ph type="title"/>
          </p:nvPr>
        </p:nvSpPr>
        <p:spPr>
          <a:xfrm>
            <a:off x="838200" y="-4333"/>
            <a:ext cx="10515600" cy="1325563"/>
          </a:xfrm>
        </p:spPr>
        <p:txBody>
          <a:bodyPr>
            <a:normAutofit/>
          </a:bodyPr>
          <a:lstStyle/>
          <a:p>
            <a:r>
              <a:rPr lang="en-US" sz="4000" b="1" dirty="0"/>
              <a:t>Step 5: Create Module Output</a:t>
            </a:r>
          </a:p>
        </p:txBody>
      </p:sp>
      <p:sp>
        <p:nvSpPr>
          <p:cNvPr id="9" name="TextBox 8">
            <a:extLst>
              <a:ext uri="{FF2B5EF4-FFF2-40B4-BE49-F238E27FC236}">
                <a16:creationId xmlns:a16="http://schemas.microsoft.com/office/drawing/2014/main" id="{13B5C732-3F52-CCD7-0F63-072D77306988}"/>
              </a:ext>
            </a:extLst>
          </p:cNvPr>
          <p:cNvSpPr txBox="1"/>
          <p:nvPr/>
        </p:nvSpPr>
        <p:spPr>
          <a:xfrm>
            <a:off x="0" y="5613615"/>
            <a:ext cx="12192000" cy="1015663"/>
          </a:xfrm>
          <a:prstGeom prst="rect">
            <a:avLst/>
          </a:prstGeom>
          <a:noFill/>
        </p:spPr>
        <p:txBody>
          <a:bodyPr wrap="square">
            <a:spAutoFit/>
          </a:bodyPr>
          <a:lstStyle/>
          <a:p>
            <a:pPr marL="342900" indent="-342900">
              <a:buFont typeface="Arial" panose="020B0604020202020204" pitchFamily="34" charset="0"/>
              <a:buChar char="•"/>
            </a:pPr>
            <a:r>
              <a:rPr lang="en-GB" sz="2000" dirty="0"/>
              <a:t>Now click on the Ellipsis (…) button beside Module destination</a:t>
            </a:r>
          </a:p>
          <a:p>
            <a:pPr marL="342900" indent="-342900">
              <a:buFont typeface="Arial" panose="020B0604020202020204" pitchFamily="34" charset="0"/>
              <a:buChar char="•"/>
            </a:pPr>
            <a:r>
              <a:rPr lang="en-GB" sz="2000" dirty="0"/>
              <a:t>On the Browse for Folder window that appears next, navigate to Local Drive (C:) </a:t>
            </a:r>
            <a:r>
              <a:rPr lang="en-GB" sz="2000" dirty="0">
                <a:sym typeface="Wingdings" panose="05000000000000000000" pitchFamily="2" charset="2"/>
              </a:rPr>
              <a:t> </a:t>
            </a:r>
            <a:r>
              <a:rPr lang="en-GB" sz="2000" dirty="0"/>
              <a:t>KAPE Output </a:t>
            </a:r>
            <a:r>
              <a:rPr lang="en-GB" sz="2000" dirty="0">
                <a:sym typeface="Wingdings" panose="05000000000000000000" pitchFamily="2" charset="2"/>
              </a:rPr>
              <a:t></a:t>
            </a:r>
            <a:r>
              <a:rPr lang="en-GB" sz="2000" dirty="0"/>
              <a:t> KAPE Module Output, select it, and click OK</a:t>
            </a:r>
          </a:p>
        </p:txBody>
      </p:sp>
      <p:pic>
        <p:nvPicPr>
          <p:cNvPr id="7" name="Picture 6">
            <a:extLst>
              <a:ext uri="{FF2B5EF4-FFF2-40B4-BE49-F238E27FC236}">
                <a16:creationId xmlns:a16="http://schemas.microsoft.com/office/drawing/2014/main" id="{515553F0-3B38-E6DE-067A-70279EB1F070}"/>
              </a:ext>
            </a:extLst>
          </p:cNvPr>
          <p:cNvPicPr>
            <a:picLocks noChangeAspect="1"/>
          </p:cNvPicPr>
          <p:nvPr/>
        </p:nvPicPr>
        <p:blipFill>
          <a:blip r:embed="rId2"/>
          <a:stretch>
            <a:fillRect/>
          </a:stretch>
        </p:blipFill>
        <p:spPr>
          <a:xfrm>
            <a:off x="7305675" y="1023936"/>
            <a:ext cx="4400550" cy="4441549"/>
          </a:xfrm>
          <a:prstGeom prst="rect">
            <a:avLst/>
          </a:prstGeom>
          <a:ln>
            <a:solidFill>
              <a:schemeClr val="tx1"/>
            </a:solidFill>
          </a:ln>
        </p:spPr>
      </p:pic>
      <p:pic>
        <p:nvPicPr>
          <p:cNvPr id="10" name="Picture 9">
            <a:extLst>
              <a:ext uri="{FF2B5EF4-FFF2-40B4-BE49-F238E27FC236}">
                <a16:creationId xmlns:a16="http://schemas.microsoft.com/office/drawing/2014/main" id="{E2401481-406F-6985-EC07-89F2BAC7F9C5}"/>
              </a:ext>
            </a:extLst>
          </p:cNvPr>
          <p:cNvPicPr>
            <a:picLocks noChangeAspect="1"/>
          </p:cNvPicPr>
          <p:nvPr/>
        </p:nvPicPr>
        <p:blipFill>
          <a:blip r:embed="rId3"/>
          <a:stretch>
            <a:fillRect/>
          </a:stretch>
        </p:blipFill>
        <p:spPr>
          <a:xfrm>
            <a:off x="485775" y="2867025"/>
            <a:ext cx="6722086" cy="1123950"/>
          </a:xfrm>
          <a:prstGeom prst="rect">
            <a:avLst/>
          </a:prstGeom>
        </p:spPr>
      </p:pic>
    </p:spTree>
    <p:extLst>
      <p:ext uri="{BB962C8B-B14F-4D97-AF65-F5344CB8AC3E}">
        <p14:creationId xmlns:p14="http://schemas.microsoft.com/office/powerpoint/2010/main" val="182967402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454CA-265E-B8F4-5759-669760843DC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9480B30-49D5-85B5-3247-2790FD65631B}"/>
              </a:ext>
            </a:extLst>
          </p:cNvPr>
          <p:cNvSpPr>
            <a:spLocks noGrp="1"/>
          </p:cNvSpPr>
          <p:nvPr>
            <p:ph type="title"/>
          </p:nvPr>
        </p:nvSpPr>
        <p:spPr>
          <a:xfrm>
            <a:off x="838200" y="-4333"/>
            <a:ext cx="10515600" cy="1325563"/>
          </a:xfrm>
        </p:spPr>
        <p:txBody>
          <a:bodyPr>
            <a:normAutofit/>
          </a:bodyPr>
          <a:lstStyle/>
          <a:p>
            <a:r>
              <a:rPr lang="en-US" sz="4000" b="1" dirty="0"/>
              <a:t>Step 5: Create Module Output</a:t>
            </a:r>
          </a:p>
        </p:txBody>
      </p:sp>
      <p:sp>
        <p:nvSpPr>
          <p:cNvPr id="9" name="TextBox 8">
            <a:extLst>
              <a:ext uri="{FF2B5EF4-FFF2-40B4-BE49-F238E27FC236}">
                <a16:creationId xmlns:a16="http://schemas.microsoft.com/office/drawing/2014/main" id="{3D9F11AC-FB3B-696C-C14C-85CA0DC24942}"/>
              </a:ext>
            </a:extLst>
          </p:cNvPr>
          <p:cNvSpPr txBox="1"/>
          <p:nvPr/>
        </p:nvSpPr>
        <p:spPr>
          <a:xfrm>
            <a:off x="0" y="4919008"/>
            <a:ext cx="12192000" cy="1938992"/>
          </a:xfrm>
          <a:prstGeom prst="rect">
            <a:avLst/>
          </a:prstGeom>
          <a:noFill/>
        </p:spPr>
        <p:txBody>
          <a:bodyPr wrap="square">
            <a:spAutoFit/>
          </a:bodyPr>
          <a:lstStyle/>
          <a:p>
            <a:pPr marL="342900" indent="-342900">
              <a:buFont typeface="Arial" panose="020B0604020202020204" pitchFamily="34" charset="0"/>
              <a:buChar char="•"/>
            </a:pPr>
            <a:r>
              <a:rPr lang="en-GB" sz="2000" dirty="0"/>
              <a:t>Now, we will select the Modules from the Modules section, using which we want to parse our Target files. In this lab, we will be demonstrating how to parse the $MFT Target file, along with the LNK files and Jump Lists acquired in the KAPE Target Output folder.</a:t>
            </a:r>
          </a:p>
          <a:p>
            <a:pPr marL="342900" indent="-342900">
              <a:buFont typeface="Arial" panose="020B0604020202020204" pitchFamily="34" charset="0"/>
              <a:buChar char="•"/>
            </a:pPr>
            <a:r>
              <a:rPr lang="en-GB" sz="2000" dirty="0"/>
              <a:t>To parse the $MFT Target file, we will choose a Module named </a:t>
            </a:r>
            <a:r>
              <a:rPr lang="en-GB" sz="2000" dirty="0" err="1"/>
              <a:t>MFTECmd</a:t>
            </a:r>
            <a:r>
              <a:rPr lang="en-GB" sz="2000" dirty="0"/>
              <a:t>_$MFT. So, in the Module section, place the cursor below the Name section beside the letters RBC and type </a:t>
            </a:r>
            <a:r>
              <a:rPr lang="en-GB" sz="2000" dirty="0" err="1"/>
              <a:t>MFTECmd</a:t>
            </a:r>
            <a:r>
              <a:rPr lang="en-GB" sz="2000" dirty="0"/>
              <a:t>_$MFT. When the Module with the same name appears, select the checkbox associated with the module,</a:t>
            </a:r>
          </a:p>
        </p:txBody>
      </p:sp>
      <p:pic>
        <p:nvPicPr>
          <p:cNvPr id="3" name="Picture 2">
            <a:extLst>
              <a:ext uri="{FF2B5EF4-FFF2-40B4-BE49-F238E27FC236}">
                <a16:creationId xmlns:a16="http://schemas.microsoft.com/office/drawing/2014/main" id="{CCB3D35D-FA3D-A29D-9EC1-FF3E627F7182}"/>
              </a:ext>
            </a:extLst>
          </p:cNvPr>
          <p:cNvPicPr>
            <a:picLocks noChangeAspect="1"/>
          </p:cNvPicPr>
          <p:nvPr/>
        </p:nvPicPr>
        <p:blipFill>
          <a:blip r:embed="rId2"/>
          <a:stretch>
            <a:fillRect/>
          </a:stretch>
        </p:blipFill>
        <p:spPr>
          <a:xfrm>
            <a:off x="672841" y="973276"/>
            <a:ext cx="10846318" cy="3874949"/>
          </a:xfrm>
          <a:prstGeom prst="rect">
            <a:avLst/>
          </a:prstGeom>
        </p:spPr>
      </p:pic>
    </p:spTree>
    <p:extLst>
      <p:ext uri="{BB962C8B-B14F-4D97-AF65-F5344CB8AC3E}">
        <p14:creationId xmlns:p14="http://schemas.microsoft.com/office/powerpoint/2010/main" val="349318736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57A7D-17B8-2188-3EA1-4B1C4234AC1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BE31D5C-D5CD-53FA-3260-2ACF76EF72CC}"/>
              </a:ext>
            </a:extLst>
          </p:cNvPr>
          <p:cNvSpPr>
            <a:spLocks noGrp="1"/>
          </p:cNvSpPr>
          <p:nvPr>
            <p:ph type="title"/>
          </p:nvPr>
        </p:nvSpPr>
        <p:spPr>
          <a:xfrm>
            <a:off x="838200" y="-4333"/>
            <a:ext cx="10515600" cy="1325563"/>
          </a:xfrm>
        </p:spPr>
        <p:txBody>
          <a:bodyPr>
            <a:normAutofit/>
          </a:bodyPr>
          <a:lstStyle/>
          <a:p>
            <a:r>
              <a:rPr lang="en-US" sz="4000" b="1" dirty="0"/>
              <a:t>Step 5: Create Module Output</a:t>
            </a:r>
          </a:p>
        </p:txBody>
      </p:sp>
      <p:sp>
        <p:nvSpPr>
          <p:cNvPr id="9" name="TextBox 8">
            <a:extLst>
              <a:ext uri="{FF2B5EF4-FFF2-40B4-BE49-F238E27FC236}">
                <a16:creationId xmlns:a16="http://schemas.microsoft.com/office/drawing/2014/main" id="{42C22B42-08F6-42D0-621B-7E5D96971445}"/>
              </a:ext>
            </a:extLst>
          </p:cNvPr>
          <p:cNvSpPr txBox="1"/>
          <p:nvPr/>
        </p:nvSpPr>
        <p:spPr>
          <a:xfrm>
            <a:off x="0" y="5661958"/>
            <a:ext cx="12192000" cy="707886"/>
          </a:xfrm>
          <a:prstGeom prst="rect">
            <a:avLst/>
          </a:prstGeom>
          <a:noFill/>
        </p:spPr>
        <p:txBody>
          <a:bodyPr wrap="square">
            <a:spAutoFit/>
          </a:bodyPr>
          <a:lstStyle/>
          <a:p>
            <a:pPr marL="342900" indent="-342900">
              <a:buFont typeface="Arial" panose="020B0604020202020204" pitchFamily="34" charset="0"/>
              <a:buChar char="•"/>
            </a:pPr>
            <a:r>
              <a:rPr lang="en-GB" sz="2000" dirty="0"/>
              <a:t>Now double-click on the </a:t>
            </a:r>
            <a:r>
              <a:rPr lang="en-GB" sz="2000" dirty="0" err="1"/>
              <a:t>MFTECmd</a:t>
            </a:r>
            <a:r>
              <a:rPr lang="en-GB" sz="2000" dirty="0"/>
              <a:t>_$MFT module to determine what executable will be running via the Module to parse the $MFT Target file.</a:t>
            </a:r>
          </a:p>
        </p:txBody>
      </p:sp>
      <p:pic>
        <p:nvPicPr>
          <p:cNvPr id="5" name="Picture 4">
            <a:extLst>
              <a:ext uri="{FF2B5EF4-FFF2-40B4-BE49-F238E27FC236}">
                <a16:creationId xmlns:a16="http://schemas.microsoft.com/office/drawing/2014/main" id="{A9CA6DD4-46C6-E40A-8741-518A2616B081}"/>
              </a:ext>
            </a:extLst>
          </p:cNvPr>
          <p:cNvPicPr>
            <a:picLocks noChangeAspect="1"/>
          </p:cNvPicPr>
          <p:nvPr/>
        </p:nvPicPr>
        <p:blipFill>
          <a:blip r:embed="rId2"/>
          <a:stretch>
            <a:fillRect/>
          </a:stretch>
        </p:blipFill>
        <p:spPr>
          <a:xfrm>
            <a:off x="2667000" y="1032764"/>
            <a:ext cx="6857999" cy="4587240"/>
          </a:xfrm>
          <a:prstGeom prst="rect">
            <a:avLst/>
          </a:prstGeom>
        </p:spPr>
      </p:pic>
    </p:spTree>
    <p:extLst>
      <p:ext uri="{BB962C8B-B14F-4D97-AF65-F5344CB8AC3E}">
        <p14:creationId xmlns:p14="http://schemas.microsoft.com/office/powerpoint/2010/main" val="44239257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242987-F030-0972-553A-E9FBBD76426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95A5C7B-6C1C-149C-5A8E-74ADB70FE54F}"/>
              </a:ext>
            </a:extLst>
          </p:cNvPr>
          <p:cNvSpPr>
            <a:spLocks noGrp="1"/>
          </p:cNvSpPr>
          <p:nvPr>
            <p:ph type="title"/>
          </p:nvPr>
        </p:nvSpPr>
        <p:spPr>
          <a:xfrm>
            <a:off x="838200" y="-4333"/>
            <a:ext cx="10515600" cy="1325563"/>
          </a:xfrm>
        </p:spPr>
        <p:txBody>
          <a:bodyPr>
            <a:normAutofit/>
          </a:bodyPr>
          <a:lstStyle/>
          <a:p>
            <a:r>
              <a:rPr lang="en-US" sz="4000" b="1" dirty="0"/>
              <a:t>Step 5: Create Module Output</a:t>
            </a:r>
          </a:p>
        </p:txBody>
      </p:sp>
      <p:sp>
        <p:nvSpPr>
          <p:cNvPr id="9" name="TextBox 8">
            <a:extLst>
              <a:ext uri="{FF2B5EF4-FFF2-40B4-BE49-F238E27FC236}">
                <a16:creationId xmlns:a16="http://schemas.microsoft.com/office/drawing/2014/main" id="{60510B2F-3298-EB1E-C1C8-BDC639FDFE68}"/>
              </a:ext>
            </a:extLst>
          </p:cNvPr>
          <p:cNvSpPr txBox="1"/>
          <p:nvPr/>
        </p:nvSpPr>
        <p:spPr>
          <a:xfrm>
            <a:off x="0" y="5534561"/>
            <a:ext cx="12192000" cy="1323439"/>
          </a:xfrm>
          <a:prstGeom prst="rect">
            <a:avLst/>
          </a:prstGeom>
          <a:noFill/>
        </p:spPr>
        <p:txBody>
          <a:bodyPr wrap="square">
            <a:spAutoFit/>
          </a:bodyPr>
          <a:lstStyle/>
          <a:p>
            <a:pPr marL="342900" indent="-342900">
              <a:buFont typeface="Arial" panose="020B0604020202020204" pitchFamily="34" charset="0"/>
              <a:buChar char="•"/>
            </a:pPr>
            <a:r>
              <a:rPr lang="en-GB" sz="2000" dirty="0"/>
              <a:t>Close the </a:t>
            </a:r>
            <a:r>
              <a:rPr lang="en-GB" sz="2000" dirty="0" err="1"/>
              <a:t>MFTECmd</a:t>
            </a:r>
            <a:r>
              <a:rPr lang="en-GB" sz="2000" dirty="0"/>
              <a:t>_$MFT window. Now, we will select a Module to parse the Jump Lists stored in the KAPE Target Output folder. For the Jump Lists, type </a:t>
            </a:r>
            <a:r>
              <a:rPr lang="en-GB" sz="2000" dirty="0" err="1"/>
              <a:t>JLECmd</a:t>
            </a:r>
            <a:r>
              <a:rPr lang="en-GB" sz="2000" dirty="0"/>
              <a:t>. A Module entry with the same name will appear. Select the checkbox associated with the module and then double-click it to view the name of the executable contained in that Module</a:t>
            </a:r>
          </a:p>
        </p:txBody>
      </p:sp>
      <p:pic>
        <p:nvPicPr>
          <p:cNvPr id="3" name="Picture 2">
            <a:extLst>
              <a:ext uri="{FF2B5EF4-FFF2-40B4-BE49-F238E27FC236}">
                <a16:creationId xmlns:a16="http://schemas.microsoft.com/office/drawing/2014/main" id="{EDB87109-46AD-F1F8-F8F5-090C9A29B2F8}"/>
              </a:ext>
            </a:extLst>
          </p:cNvPr>
          <p:cNvPicPr>
            <a:picLocks noChangeAspect="1"/>
          </p:cNvPicPr>
          <p:nvPr/>
        </p:nvPicPr>
        <p:blipFill>
          <a:blip r:embed="rId2"/>
          <a:stretch>
            <a:fillRect/>
          </a:stretch>
        </p:blipFill>
        <p:spPr>
          <a:xfrm>
            <a:off x="1460950" y="1014192"/>
            <a:ext cx="9270099" cy="4434108"/>
          </a:xfrm>
          <a:prstGeom prst="rect">
            <a:avLst/>
          </a:prstGeom>
        </p:spPr>
      </p:pic>
    </p:spTree>
    <p:extLst>
      <p:ext uri="{BB962C8B-B14F-4D97-AF65-F5344CB8AC3E}">
        <p14:creationId xmlns:p14="http://schemas.microsoft.com/office/powerpoint/2010/main" val="256553773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6B538-2394-A244-CC6D-B22B14B65F8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B58DD00-10A3-41CB-ACCD-72BAAF8DFBFB}"/>
              </a:ext>
            </a:extLst>
          </p:cNvPr>
          <p:cNvSpPr>
            <a:spLocks noGrp="1"/>
          </p:cNvSpPr>
          <p:nvPr>
            <p:ph type="title"/>
          </p:nvPr>
        </p:nvSpPr>
        <p:spPr>
          <a:xfrm>
            <a:off x="838200" y="-4333"/>
            <a:ext cx="10515600" cy="1325563"/>
          </a:xfrm>
        </p:spPr>
        <p:txBody>
          <a:bodyPr>
            <a:normAutofit/>
          </a:bodyPr>
          <a:lstStyle/>
          <a:p>
            <a:r>
              <a:rPr lang="en-US" sz="4000" b="1" dirty="0"/>
              <a:t>Step 5: Create Module Output</a:t>
            </a:r>
          </a:p>
        </p:txBody>
      </p:sp>
      <p:sp>
        <p:nvSpPr>
          <p:cNvPr id="9" name="TextBox 8">
            <a:extLst>
              <a:ext uri="{FF2B5EF4-FFF2-40B4-BE49-F238E27FC236}">
                <a16:creationId xmlns:a16="http://schemas.microsoft.com/office/drawing/2014/main" id="{C4BD3D48-CC22-7A27-5171-7A55FE439608}"/>
              </a:ext>
            </a:extLst>
          </p:cNvPr>
          <p:cNvSpPr txBox="1"/>
          <p:nvPr/>
        </p:nvSpPr>
        <p:spPr>
          <a:xfrm>
            <a:off x="0" y="5610761"/>
            <a:ext cx="12192000" cy="707886"/>
          </a:xfrm>
          <a:prstGeom prst="rect">
            <a:avLst/>
          </a:prstGeom>
          <a:noFill/>
        </p:spPr>
        <p:txBody>
          <a:bodyPr wrap="square">
            <a:spAutoFit/>
          </a:bodyPr>
          <a:lstStyle/>
          <a:p>
            <a:pPr marL="342900" indent="-342900">
              <a:buFont typeface="Arial" panose="020B0604020202020204" pitchFamily="34" charset="0"/>
              <a:buChar char="•"/>
            </a:pPr>
            <a:r>
              <a:rPr lang="en-GB" sz="2000" dirty="0"/>
              <a:t>An Editor: </a:t>
            </a:r>
            <a:r>
              <a:rPr lang="en-GB" sz="2000" dirty="0" err="1"/>
              <a:t>JLECmd</a:t>
            </a:r>
            <a:r>
              <a:rPr lang="en-GB" sz="2000" dirty="0"/>
              <a:t> window opens. It shows that the executable name to be used for parsing the Jump List files is JLECmd.exe, along with the </a:t>
            </a:r>
            <a:r>
              <a:rPr lang="en-GB" sz="2000" dirty="0" err="1"/>
              <a:t>CommandLine</a:t>
            </a:r>
            <a:r>
              <a:rPr lang="en-GB" sz="2000" dirty="0"/>
              <a:t> and </a:t>
            </a:r>
            <a:r>
              <a:rPr lang="en-GB" sz="2000" dirty="0" err="1"/>
              <a:t>ExportFormat</a:t>
            </a:r>
            <a:r>
              <a:rPr lang="en-GB" sz="2000" dirty="0"/>
              <a:t>.</a:t>
            </a:r>
          </a:p>
        </p:txBody>
      </p:sp>
      <p:pic>
        <p:nvPicPr>
          <p:cNvPr id="5" name="Picture 4">
            <a:extLst>
              <a:ext uri="{FF2B5EF4-FFF2-40B4-BE49-F238E27FC236}">
                <a16:creationId xmlns:a16="http://schemas.microsoft.com/office/drawing/2014/main" id="{45777812-F190-130F-D07D-C630684F234C}"/>
              </a:ext>
            </a:extLst>
          </p:cNvPr>
          <p:cNvPicPr>
            <a:picLocks noChangeAspect="1"/>
          </p:cNvPicPr>
          <p:nvPr/>
        </p:nvPicPr>
        <p:blipFill>
          <a:blip r:embed="rId2"/>
          <a:stretch>
            <a:fillRect/>
          </a:stretch>
        </p:blipFill>
        <p:spPr>
          <a:xfrm>
            <a:off x="3357330" y="1014579"/>
            <a:ext cx="5477339" cy="4519982"/>
          </a:xfrm>
          <a:prstGeom prst="rect">
            <a:avLst/>
          </a:prstGeom>
        </p:spPr>
      </p:pic>
    </p:spTree>
    <p:extLst>
      <p:ext uri="{BB962C8B-B14F-4D97-AF65-F5344CB8AC3E}">
        <p14:creationId xmlns:p14="http://schemas.microsoft.com/office/powerpoint/2010/main" val="138416088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75378-5AD7-23F3-E2F9-722611DE870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4A8C6FA-C6BB-E15C-28E2-D3467FC00D18}"/>
              </a:ext>
            </a:extLst>
          </p:cNvPr>
          <p:cNvSpPr>
            <a:spLocks noGrp="1"/>
          </p:cNvSpPr>
          <p:nvPr>
            <p:ph type="title"/>
          </p:nvPr>
        </p:nvSpPr>
        <p:spPr>
          <a:xfrm>
            <a:off x="838200" y="-4333"/>
            <a:ext cx="10515600" cy="1325563"/>
          </a:xfrm>
        </p:spPr>
        <p:txBody>
          <a:bodyPr>
            <a:normAutofit/>
          </a:bodyPr>
          <a:lstStyle/>
          <a:p>
            <a:r>
              <a:rPr lang="en-US" sz="4000" b="1" dirty="0"/>
              <a:t>Step 5: Create Module Output</a:t>
            </a:r>
          </a:p>
        </p:txBody>
      </p:sp>
      <p:sp>
        <p:nvSpPr>
          <p:cNvPr id="9" name="TextBox 8">
            <a:extLst>
              <a:ext uri="{FF2B5EF4-FFF2-40B4-BE49-F238E27FC236}">
                <a16:creationId xmlns:a16="http://schemas.microsoft.com/office/drawing/2014/main" id="{47356442-7FAC-E040-A084-ACE5059C3DF2}"/>
              </a:ext>
            </a:extLst>
          </p:cNvPr>
          <p:cNvSpPr txBox="1"/>
          <p:nvPr/>
        </p:nvSpPr>
        <p:spPr>
          <a:xfrm>
            <a:off x="0" y="5610761"/>
            <a:ext cx="12192000" cy="1015663"/>
          </a:xfrm>
          <a:prstGeom prst="rect">
            <a:avLst/>
          </a:prstGeom>
          <a:noFill/>
        </p:spPr>
        <p:txBody>
          <a:bodyPr wrap="square">
            <a:spAutoFit/>
          </a:bodyPr>
          <a:lstStyle/>
          <a:p>
            <a:pPr marL="342900" indent="-342900">
              <a:buFont typeface="Arial" panose="020B0604020202020204" pitchFamily="34" charset="0"/>
              <a:buChar char="•"/>
            </a:pPr>
            <a:r>
              <a:rPr lang="en-GB" sz="2000" dirty="0"/>
              <a:t>Close the Editor: </a:t>
            </a:r>
            <a:r>
              <a:rPr lang="en-GB" sz="2000" dirty="0" err="1"/>
              <a:t>JLECmd</a:t>
            </a:r>
            <a:r>
              <a:rPr lang="en-GB" sz="2000" dirty="0"/>
              <a:t> window. Type </a:t>
            </a:r>
            <a:r>
              <a:rPr lang="en-GB" sz="2000" dirty="0" err="1"/>
              <a:t>LECmd</a:t>
            </a:r>
            <a:r>
              <a:rPr lang="en-GB" sz="2000" dirty="0"/>
              <a:t> and select the checkbox for the Module entry with the same name when it appears. Now, </a:t>
            </a:r>
            <a:r>
              <a:rPr lang="en-GB" sz="2000" dirty="0" err="1"/>
              <a:t>doubleclick</a:t>
            </a:r>
            <a:r>
              <a:rPr lang="en-GB" sz="2000" dirty="0"/>
              <a:t> on the entry. This Module will be used for parsing the LNK files in the KAPE Target Output folder.</a:t>
            </a:r>
          </a:p>
        </p:txBody>
      </p:sp>
      <p:pic>
        <p:nvPicPr>
          <p:cNvPr id="5" name="Picture 4">
            <a:extLst>
              <a:ext uri="{FF2B5EF4-FFF2-40B4-BE49-F238E27FC236}">
                <a16:creationId xmlns:a16="http://schemas.microsoft.com/office/drawing/2014/main" id="{AEBDB55D-0B63-0668-321D-66A76D49AB12}"/>
              </a:ext>
            </a:extLst>
          </p:cNvPr>
          <p:cNvPicPr>
            <a:picLocks noChangeAspect="1"/>
          </p:cNvPicPr>
          <p:nvPr/>
        </p:nvPicPr>
        <p:blipFill>
          <a:blip r:embed="rId2"/>
          <a:stretch>
            <a:fillRect/>
          </a:stretch>
        </p:blipFill>
        <p:spPr>
          <a:xfrm>
            <a:off x="385530" y="1090779"/>
            <a:ext cx="5477339" cy="4519982"/>
          </a:xfrm>
          <a:prstGeom prst="rect">
            <a:avLst/>
          </a:prstGeom>
        </p:spPr>
      </p:pic>
      <p:pic>
        <p:nvPicPr>
          <p:cNvPr id="3" name="Picture 2">
            <a:extLst>
              <a:ext uri="{FF2B5EF4-FFF2-40B4-BE49-F238E27FC236}">
                <a16:creationId xmlns:a16="http://schemas.microsoft.com/office/drawing/2014/main" id="{A50772B0-DBFC-E921-CFC0-630664D44061}"/>
              </a:ext>
            </a:extLst>
          </p:cNvPr>
          <p:cNvPicPr>
            <a:picLocks noChangeAspect="1"/>
          </p:cNvPicPr>
          <p:nvPr/>
        </p:nvPicPr>
        <p:blipFill>
          <a:blip r:embed="rId3"/>
          <a:stretch>
            <a:fillRect/>
          </a:stretch>
        </p:blipFill>
        <p:spPr>
          <a:xfrm>
            <a:off x="5862868" y="1583982"/>
            <a:ext cx="6010735" cy="2822961"/>
          </a:xfrm>
          <a:prstGeom prst="rect">
            <a:avLst/>
          </a:prstGeom>
        </p:spPr>
      </p:pic>
      <p:pic>
        <p:nvPicPr>
          <p:cNvPr id="7" name="Picture 6">
            <a:extLst>
              <a:ext uri="{FF2B5EF4-FFF2-40B4-BE49-F238E27FC236}">
                <a16:creationId xmlns:a16="http://schemas.microsoft.com/office/drawing/2014/main" id="{37ADF992-FF5A-3241-7850-65C1D51DD935}"/>
              </a:ext>
            </a:extLst>
          </p:cNvPr>
          <p:cNvPicPr>
            <a:picLocks noChangeAspect="1"/>
          </p:cNvPicPr>
          <p:nvPr/>
        </p:nvPicPr>
        <p:blipFill>
          <a:blip r:embed="rId4"/>
          <a:stretch>
            <a:fillRect/>
          </a:stretch>
        </p:blipFill>
        <p:spPr>
          <a:xfrm>
            <a:off x="5862867" y="4477098"/>
            <a:ext cx="6010735" cy="663458"/>
          </a:xfrm>
          <a:prstGeom prst="rect">
            <a:avLst/>
          </a:prstGeom>
        </p:spPr>
      </p:pic>
    </p:spTree>
    <p:extLst>
      <p:ext uri="{BB962C8B-B14F-4D97-AF65-F5344CB8AC3E}">
        <p14:creationId xmlns:p14="http://schemas.microsoft.com/office/powerpoint/2010/main" val="33227812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8140E-CF9F-43A0-9054-2BEA137B6F8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84E6896-B299-7FE2-50A2-954FE2EBF4BA}"/>
              </a:ext>
            </a:extLst>
          </p:cNvPr>
          <p:cNvSpPr>
            <a:spLocks noGrp="1"/>
          </p:cNvSpPr>
          <p:nvPr>
            <p:ph type="title"/>
          </p:nvPr>
        </p:nvSpPr>
        <p:spPr>
          <a:xfrm>
            <a:off x="838200" y="-4333"/>
            <a:ext cx="10515600" cy="1325563"/>
          </a:xfrm>
        </p:spPr>
        <p:txBody>
          <a:bodyPr>
            <a:normAutofit/>
          </a:bodyPr>
          <a:lstStyle/>
          <a:p>
            <a:r>
              <a:rPr lang="en-US" sz="4000" b="1" dirty="0"/>
              <a:t>Step 5: Create Module Output</a:t>
            </a:r>
          </a:p>
        </p:txBody>
      </p:sp>
      <p:sp>
        <p:nvSpPr>
          <p:cNvPr id="9" name="TextBox 8">
            <a:extLst>
              <a:ext uri="{FF2B5EF4-FFF2-40B4-BE49-F238E27FC236}">
                <a16:creationId xmlns:a16="http://schemas.microsoft.com/office/drawing/2014/main" id="{39BA272A-D606-6D87-A3AD-BC848E4DF789}"/>
              </a:ext>
            </a:extLst>
          </p:cNvPr>
          <p:cNvSpPr txBox="1"/>
          <p:nvPr/>
        </p:nvSpPr>
        <p:spPr>
          <a:xfrm>
            <a:off x="0" y="5534561"/>
            <a:ext cx="12192000" cy="1015663"/>
          </a:xfrm>
          <a:prstGeom prst="rect">
            <a:avLst/>
          </a:prstGeom>
          <a:noFill/>
        </p:spPr>
        <p:txBody>
          <a:bodyPr wrap="square">
            <a:spAutoFit/>
          </a:bodyPr>
          <a:lstStyle/>
          <a:p>
            <a:pPr marL="342900" indent="-342900">
              <a:buFont typeface="Arial" panose="020B0604020202020204" pitchFamily="34" charset="0"/>
              <a:buChar char="•"/>
            </a:pPr>
            <a:r>
              <a:rPr lang="en-GB" sz="2000" dirty="0"/>
              <a:t>Close the Editor: </a:t>
            </a:r>
            <a:r>
              <a:rPr lang="en-GB" sz="2000" dirty="0" err="1"/>
              <a:t>JLECmd</a:t>
            </a:r>
            <a:r>
              <a:rPr lang="en-GB" sz="2000" dirty="0"/>
              <a:t> window. Type </a:t>
            </a:r>
            <a:r>
              <a:rPr lang="en-GB" sz="2000" dirty="0" err="1"/>
              <a:t>LECmd</a:t>
            </a:r>
            <a:r>
              <a:rPr lang="en-GB" sz="2000" dirty="0"/>
              <a:t> and select the checkbox for the Module entry with the same name when it appears. Now, </a:t>
            </a:r>
            <a:r>
              <a:rPr lang="en-GB" sz="2000" dirty="0" err="1"/>
              <a:t>doubleclick</a:t>
            </a:r>
            <a:r>
              <a:rPr lang="en-GB" sz="2000" dirty="0"/>
              <a:t> on the entry. This Module will be used for parsing the LNK files in the KAPE Target Output folder.</a:t>
            </a:r>
          </a:p>
        </p:txBody>
      </p:sp>
      <p:pic>
        <p:nvPicPr>
          <p:cNvPr id="5" name="Picture 4">
            <a:extLst>
              <a:ext uri="{FF2B5EF4-FFF2-40B4-BE49-F238E27FC236}">
                <a16:creationId xmlns:a16="http://schemas.microsoft.com/office/drawing/2014/main" id="{DE6D02A7-2804-2A74-F132-35836B3D70B6}"/>
              </a:ext>
            </a:extLst>
          </p:cNvPr>
          <p:cNvPicPr>
            <a:picLocks noChangeAspect="1"/>
          </p:cNvPicPr>
          <p:nvPr/>
        </p:nvPicPr>
        <p:blipFill>
          <a:blip r:embed="rId2"/>
          <a:stretch>
            <a:fillRect/>
          </a:stretch>
        </p:blipFill>
        <p:spPr>
          <a:xfrm>
            <a:off x="460767" y="1281427"/>
            <a:ext cx="8851115" cy="4253134"/>
          </a:xfrm>
          <a:prstGeom prst="rect">
            <a:avLst/>
          </a:prstGeom>
        </p:spPr>
      </p:pic>
      <p:pic>
        <p:nvPicPr>
          <p:cNvPr id="7" name="Picture 6">
            <a:extLst>
              <a:ext uri="{FF2B5EF4-FFF2-40B4-BE49-F238E27FC236}">
                <a16:creationId xmlns:a16="http://schemas.microsoft.com/office/drawing/2014/main" id="{0FA77445-32A6-719E-FEA3-1E556DBA43E4}"/>
              </a:ext>
            </a:extLst>
          </p:cNvPr>
          <p:cNvPicPr>
            <a:picLocks noChangeAspect="1"/>
          </p:cNvPicPr>
          <p:nvPr/>
        </p:nvPicPr>
        <p:blipFill>
          <a:blip r:embed="rId3"/>
          <a:stretch>
            <a:fillRect/>
          </a:stretch>
        </p:blipFill>
        <p:spPr>
          <a:xfrm>
            <a:off x="5949558" y="2722194"/>
            <a:ext cx="5781675" cy="685800"/>
          </a:xfrm>
          <a:prstGeom prst="rect">
            <a:avLst/>
          </a:prstGeom>
        </p:spPr>
      </p:pic>
    </p:spTree>
    <p:extLst>
      <p:ext uri="{BB962C8B-B14F-4D97-AF65-F5344CB8AC3E}">
        <p14:creationId xmlns:p14="http://schemas.microsoft.com/office/powerpoint/2010/main" val="4267029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47D0B-378A-87FA-E18D-164FBC1FC8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5E01E5-10AA-9632-FF75-BB6023F040D6}"/>
              </a:ext>
            </a:extLst>
          </p:cNvPr>
          <p:cNvSpPr>
            <a:spLocks noGrp="1"/>
          </p:cNvSpPr>
          <p:nvPr>
            <p:ph type="title"/>
          </p:nvPr>
        </p:nvSpPr>
        <p:spPr/>
        <p:txBody>
          <a:bodyPr/>
          <a:lstStyle/>
          <a:p>
            <a:r>
              <a:rPr lang="en-US" dirty="0"/>
              <a:t>LAB 2 : Investigating Forensic Image of Windows RAM</a:t>
            </a:r>
          </a:p>
        </p:txBody>
      </p:sp>
      <p:sp>
        <p:nvSpPr>
          <p:cNvPr id="3" name="Content Placeholder 2">
            <a:extLst>
              <a:ext uri="{FF2B5EF4-FFF2-40B4-BE49-F238E27FC236}">
                <a16:creationId xmlns:a16="http://schemas.microsoft.com/office/drawing/2014/main" id="{725F34CB-8E01-02EF-EE53-0179FB2938FA}"/>
              </a:ext>
            </a:extLst>
          </p:cNvPr>
          <p:cNvSpPr>
            <a:spLocks noGrp="1"/>
          </p:cNvSpPr>
          <p:nvPr>
            <p:ph idx="1"/>
          </p:nvPr>
        </p:nvSpPr>
        <p:spPr>
          <a:xfrm>
            <a:off x="838200" y="1825625"/>
            <a:ext cx="5638102" cy="4351338"/>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
        <p:nvSpPr>
          <p:cNvPr id="25" name="Arrow: Right 24">
            <a:extLst>
              <a:ext uri="{FF2B5EF4-FFF2-40B4-BE49-F238E27FC236}">
                <a16:creationId xmlns:a16="http://schemas.microsoft.com/office/drawing/2014/main" id="{4E8E6692-40F7-58B0-431A-4445431A3626}"/>
              </a:ext>
            </a:extLst>
          </p:cNvPr>
          <p:cNvSpPr/>
          <p:nvPr/>
        </p:nvSpPr>
        <p:spPr>
          <a:xfrm>
            <a:off x="5653676" y="3429056"/>
            <a:ext cx="679507" cy="369116"/>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a:extLst>
              <a:ext uri="{FF2B5EF4-FFF2-40B4-BE49-F238E27FC236}">
                <a16:creationId xmlns:a16="http://schemas.microsoft.com/office/drawing/2014/main" id="{5B7D88E6-D1EC-706F-6D25-293B31E4272B}"/>
              </a:ext>
            </a:extLst>
          </p:cNvPr>
          <p:cNvSpPr>
            <a:spLocks noChangeAspect="1" noChangeArrowheads="1"/>
          </p:cNvSpPr>
          <p:nvPr/>
        </p:nvSpPr>
        <p:spPr bwMode="auto">
          <a:xfrm>
            <a:off x="3309938" y="1533525"/>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a:extLst>
              <a:ext uri="{FF2B5EF4-FFF2-40B4-BE49-F238E27FC236}">
                <a16:creationId xmlns:a16="http://schemas.microsoft.com/office/drawing/2014/main" id="{C6D961A4-4811-D635-5AE7-B028443AF6B1}"/>
              </a:ext>
            </a:extLst>
          </p:cNvPr>
          <p:cNvSpPr>
            <a:spLocks noChangeAspect="1" noChangeArrowheads="1"/>
          </p:cNvSpPr>
          <p:nvPr/>
        </p:nvSpPr>
        <p:spPr bwMode="auto">
          <a:xfrm>
            <a:off x="3416797" y="846160"/>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a:extLst>
              <a:ext uri="{FF2B5EF4-FFF2-40B4-BE49-F238E27FC236}">
                <a16:creationId xmlns:a16="http://schemas.microsoft.com/office/drawing/2014/main" id="{AAF5221B-01EB-806B-DB4C-84AE7EBC1A95}"/>
              </a:ext>
            </a:extLst>
          </p:cNvPr>
          <p:cNvSpPr>
            <a:spLocks noChangeAspect="1" noChangeArrowheads="1"/>
          </p:cNvSpPr>
          <p:nvPr/>
        </p:nvSpPr>
        <p:spPr bwMode="auto">
          <a:xfrm>
            <a:off x="4129088" y="2085975"/>
            <a:ext cx="3933825" cy="2686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7">
            <a:extLst>
              <a:ext uri="{FF2B5EF4-FFF2-40B4-BE49-F238E27FC236}">
                <a16:creationId xmlns:a16="http://schemas.microsoft.com/office/drawing/2014/main" id="{C10FB307-AB6A-C7A2-8AB9-7D83D899BEE3}"/>
              </a:ext>
            </a:extLst>
          </p:cNvPr>
          <p:cNvSpPr>
            <a:spLocks noChangeArrowheads="1"/>
          </p:cNvSpPr>
          <p:nvPr/>
        </p:nvSpPr>
        <p:spPr bwMode="auto">
          <a:xfrm>
            <a:off x="510323" y="5179896"/>
            <a:ext cx="506636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t>Redline begins to analyze the image file and takes around 60 minutes to complete the analysis.</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1" name="AutoShape 2">
            <a:extLst>
              <a:ext uri="{FF2B5EF4-FFF2-40B4-BE49-F238E27FC236}">
                <a16:creationId xmlns:a16="http://schemas.microsoft.com/office/drawing/2014/main" id="{D4152B1B-9BEC-78D4-CA5E-B4026C944966}"/>
              </a:ext>
            </a:extLst>
          </p:cNvPr>
          <p:cNvSpPr>
            <a:spLocks noChangeAspect="1" noChangeArrowheads="1"/>
          </p:cNvSpPr>
          <p:nvPr/>
        </p:nvSpPr>
        <p:spPr bwMode="auto">
          <a:xfrm>
            <a:off x="3309938" y="2681288"/>
            <a:ext cx="5572125" cy="14954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a:extLst>
              <a:ext uri="{FF2B5EF4-FFF2-40B4-BE49-F238E27FC236}">
                <a16:creationId xmlns:a16="http://schemas.microsoft.com/office/drawing/2014/main" id="{980F4F29-8864-57A5-9DF2-CA940749F95E}"/>
              </a:ext>
            </a:extLst>
          </p:cNvPr>
          <p:cNvSpPr txBox="1"/>
          <p:nvPr/>
        </p:nvSpPr>
        <p:spPr>
          <a:xfrm>
            <a:off x="6555486" y="5237045"/>
            <a:ext cx="5126191" cy="646331"/>
          </a:xfrm>
          <a:prstGeom prst="rect">
            <a:avLst/>
          </a:prstGeom>
          <a:noFill/>
        </p:spPr>
        <p:txBody>
          <a:bodyPr wrap="square">
            <a:spAutoFit/>
          </a:bodyPr>
          <a:lstStyle/>
          <a:p>
            <a:r>
              <a:rPr lang="en-US" dirty="0"/>
              <a:t>Redline begins to analyze the image file and takes around 60 minutes to complete the analysis.</a:t>
            </a:r>
            <a:endParaRPr lang="en-US" dirty="0">
              <a:latin typeface="+mj-lt"/>
            </a:endParaRPr>
          </a:p>
        </p:txBody>
      </p:sp>
      <p:pic>
        <p:nvPicPr>
          <p:cNvPr id="10244" name="Picture 4">
            <a:extLst>
              <a:ext uri="{FF2B5EF4-FFF2-40B4-BE49-F238E27FC236}">
                <a16:creationId xmlns:a16="http://schemas.microsoft.com/office/drawing/2014/main" id="{543491D1-FF9A-E8C6-8FEA-870EE7459A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488" y="1946874"/>
            <a:ext cx="4546798" cy="2960875"/>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a:extLst>
              <a:ext uri="{FF2B5EF4-FFF2-40B4-BE49-F238E27FC236}">
                <a16:creationId xmlns:a16="http://schemas.microsoft.com/office/drawing/2014/main" id="{6C31C033-DF5A-DEC8-A422-45373E138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4014" y="1893102"/>
            <a:ext cx="4968294" cy="3072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59528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0D171-C9EB-E1DF-F63C-0454F191F66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A7374F1-DB6D-C155-DC25-D491D402B163}"/>
              </a:ext>
            </a:extLst>
          </p:cNvPr>
          <p:cNvSpPr>
            <a:spLocks noGrp="1"/>
          </p:cNvSpPr>
          <p:nvPr>
            <p:ph type="title"/>
          </p:nvPr>
        </p:nvSpPr>
        <p:spPr>
          <a:xfrm>
            <a:off x="838200" y="-4333"/>
            <a:ext cx="10515600" cy="1325563"/>
          </a:xfrm>
        </p:spPr>
        <p:txBody>
          <a:bodyPr>
            <a:normAutofit/>
          </a:bodyPr>
          <a:lstStyle/>
          <a:p>
            <a:r>
              <a:rPr lang="en-US" sz="4000" b="1" dirty="0"/>
              <a:t>Step 5: Create Module Output</a:t>
            </a:r>
          </a:p>
        </p:txBody>
      </p:sp>
      <p:sp>
        <p:nvSpPr>
          <p:cNvPr id="9" name="TextBox 8">
            <a:extLst>
              <a:ext uri="{FF2B5EF4-FFF2-40B4-BE49-F238E27FC236}">
                <a16:creationId xmlns:a16="http://schemas.microsoft.com/office/drawing/2014/main" id="{939430CD-6D9A-CB6E-2B4A-2035365F622B}"/>
              </a:ext>
            </a:extLst>
          </p:cNvPr>
          <p:cNvSpPr txBox="1"/>
          <p:nvPr/>
        </p:nvSpPr>
        <p:spPr>
          <a:xfrm>
            <a:off x="0" y="5534561"/>
            <a:ext cx="12192000" cy="707886"/>
          </a:xfrm>
          <a:prstGeom prst="rect">
            <a:avLst/>
          </a:prstGeom>
          <a:noFill/>
        </p:spPr>
        <p:txBody>
          <a:bodyPr wrap="square">
            <a:spAutoFit/>
          </a:bodyPr>
          <a:lstStyle/>
          <a:p>
            <a:pPr marL="342900" indent="-342900">
              <a:buFont typeface="Arial" panose="020B0604020202020204" pitchFamily="34" charset="0"/>
              <a:buChar char="•"/>
            </a:pPr>
            <a:r>
              <a:rPr lang="en-GB" sz="2000" dirty="0"/>
              <a:t>The Editor: </a:t>
            </a:r>
            <a:r>
              <a:rPr lang="en-GB" sz="2000" dirty="0" err="1"/>
              <a:t>LECmd</a:t>
            </a:r>
            <a:r>
              <a:rPr lang="en-GB" sz="2000" dirty="0"/>
              <a:t> window that appears shows the executable name as LECmd.exe, along with the </a:t>
            </a:r>
            <a:r>
              <a:rPr lang="en-GB" sz="2000" dirty="0" err="1"/>
              <a:t>CommandLine</a:t>
            </a:r>
            <a:r>
              <a:rPr lang="en-GB" sz="2000" dirty="0"/>
              <a:t> and </a:t>
            </a:r>
            <a:r>
              <a:rPr lang="en-GB" sz="2000" dirty="0" err="1"/>
              <a:t>ExportFormat</a:t>
            </a:r>
            <a:r>
              <a:rPr lang="en-GB" sz="2000" dirty="0"/>
              <a:t>.</a:t>
            </a:r>
          </a:p>
        </p:txBody>
      </p:sp>
      <p:pic>
        <p:nvPicPr>
          <p:cNvPr id="3" name="Picture 2">
            <a:extLst>
              <a:ext uri="{FF2B5EF4-FFF2-40B4-BE49-F238E27FC236}">
                <a16:creationId xmlns:a16="http://schemas.microsoft.com/office/drawing/2014/main" id="{183674F8-BA54-FB34-2D41-4F36A4E84063}"/>
              </a:ext>
            </a:extLst>
          </p:cNvPr>
          <p:cNvPicPr>
            <a:picLocks noChangeAspect="1"/>
          </p:cNvPicPr>
          <p:nvPr/>
        </p:nvPicPr>
        <p:blipFill>
          <a:blip r:embed="rId2"/>
          <a:stretch>
            <a:fillRect/>
          </a:stretch>
        </p:blipFill>
        <p:spPr>
          <a:xfrm>
            <a:off x="440531" y="953036"/>
            <a:ext cx="6872287" cy="4581525"/>
          </a:xfrm>
          <a:prstGeom prst="rect">
            <a:avLst/>
          </a:prstGeom>
        </p:spPr>
      </p:pic>
      <p:pic>
        <p:nvPicPr>
          <p:cNvPr id="8" name="Picture 7">
            <a:extLst>
              <a:ext uri="{FF2B5EF4-FFF2-40B4-BE49-F238E27FC236}">
                <a16:creationId xmlns:a16="http://schemas.microsoft.com/office/drawing/2014/main" id="{6547A3C9-4E91-0945-250C-D3803903F537}"/>
              </a:ext>
            </a:extLst>
          </p:cNvPr>
          <p:cNvPicPr>
            <a:picLocks noChangeAspect="1"/>
          </p:cNvPicPr>
          <p:nvPr/>
        </p:nvPicPr>
        <p:blipFill>
          <a:blip r:embed="rId3"/>
          <a:stretch>
            <a:fillRect/>
          </a:stretch>
        </p:blipFill>
        <p:spPr>
          <a:xfrm>
            <a:off x="7312818" y="1321230"/>
            <a:ext cx="4296435" cy="3902966"/>
          </a:xfrm>
          <a:prstGeom prst="rect">
            <a:avLst/>
          </a:prstGeom>
        </p:spPr>
      </p:pic>
    </p:spTree>
    <p:extLst>
      <p:ext uri="{BB962C8B-B14F-4D97-AF65-F5344CB8AC3E}">
        <p14:creationId xmlns:p14="http://schemas.microsoft.com/office/powerpoint/2010/main" val="22483135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8B593-B457-4D04-7D13-1812170982F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E596B7E-4DE5-03F8-12D0-545F0F4FB777}"/>
              </a:ext>
            </a:extLst>
          </p:cNvPr>
          <p:cNvSpPr>
            <a:spLocks noGrp="1"/>
          </p:cNvSpPr>
          <p:nvPr>
            <p:ph type="title"/>
          </p:nvPr>
        </p:nvSpPr>
        <p:spPr>
          <a:xfrm>
            <a:off x="838200" y="-4333"/>
            <a:ext cx="10515600" cy="1325563"/>
          </a:xfrm>
        </p:spPr>
        <p:txBody>
          <a:bodyPr>
            <a:normAutofit/>
          </a:bodyPr>
          <a:lstStyle/>
          <a:p>
            <a:r>
              <a:rPr lang="en-US" sz="4000" b="1" dirty="0"/>
              <a:t>Step 5: Create Module Output</a:t>
            </a:r>
          </a:p>
        </p:txBody>
      </p:sp>
      <p:sp>
        <p:nvSpPr>
          <p:cNvPr id="9" name="TextBox 8">
            <a:extLst>
              <a:ext uri="{FF2B5EF4-FFF2-40B4-BE49-F238E27FC236}">
                <a16:creationId xmlns:a16="http://schemas.microsoft.com/office/drawing/2014/main" id="{839ADD69-A235-DDD1-873A-A35DFD4AC7CF}"/>
              </a:ext>
            </a:extLst>
          </p:cNvPr>
          <p:cNvSpPr txBox="1"/>
          <p:nvPr/>
        </p:nvSpPr>
        <p:spPr>
          <a:xfrm>
            <a:off x="0" y="5534561"/>
            <a:ext cx="12192000" cy="707886"/>
          </a:xfrm>
          <a:prstGeom prst="rect">
            <a:avLst/>
          </a:prstGeom>
          <a:noFill/>
        </p:spPr>
        <p:txBody>
          <a:bodyPr wrap="square">
            <a:spAutoFit/>
          </a:bodyPr>
          <a:lstStyle/>
          <a:p>
            <a:pPr marL="342900" indent="-342900">
              <a:buFont typeface="Arial" panose="020B0604020202020204" pitchFamily="34" charset="0"/>
              <a:buChar char="•"/>
            </a:pPr>
            <a:r>
              <a:rPr lang="en-GB" sz="2000" dirty="0"/>
              <a:t>Close the Editor: </a:t>
            </a:r>
            <a:r>
              <a:rPr lang="en-GB" sz="2000" dirty="0" err="1"/>
              <a:t>LECmd</a:t>
            </a:r>
            <a:r>
              <a:rPr lang="en-GB" sz="2000" dirty="0"/>
              <a:t> window. The required Modules are all selected. Ensure that the Flush option is checked and choose CSV as the Export format</a:t>
            </a:r>
          </a:p>
        </p:txBody>
      </p:sp>
      <p:pic>
        <p:nvPicPr>
          <p:cNvPr id="5" name="Picture 4">
            <a:extLst>
              <a:ext uri="{FF2B5EF4-FFF2-40B4-BE49-F238E27FC236}">
                <a16:creationId xmlns:a16="http://schemas.microsoft.com/office/drawing/2014/main" id="{95D17830-CAAC-CBFF-D1B3-DBFCDFDF058C}"/>
              </a:ext>
            </a:extLst>
          </p:cNvPr>
          <p:cNvPicPr>
            <a:picLocks noChangeAspect="1"/>
          </p:cNvPicPr>
          <p:nvPr/>
        </p:nvPicPr>
        <p:blipFill>
          <a:blip r:embed="rId2"/>
          <a:stretch>
            <a:fillRect/>
          </a:stretch>
        </p:blipFill>
        <p:spPr>
          <a:xfrm>
            <a:off x="2698460" y="1118895"/>
            <a:ext cx="6795079" cy="4348455"/>
          </a:xfrm>
          <a:prstGeom prst="rect">
            <a:avLst/>
          </a:prstGeom>
        </p:spPr>
      </p:pic>
    </p:spTree>
    <p:extLst>
      <p:ext uri="{BB962C8B-B14F-4D97-AF65-F5344CB8AC3E}">
        <p14:creationId xmlns:p14="http://schemas.microsoft.com/office/powerpoint/2010/main" val="3550274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A8B6D-E387-5121-7219-B60FE33559A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EC9B912-618B-518C-3231-8F43BB23E034}"/>
              </a:ext>
            </a:extLst>
          </p:cNvPr>
          <p:cNvSpPr>
            <a:spLocks noGrp="1"/>
          </p:cNvSpPr>
          <p:nvPr>
            <p:ph type="title"/>
          </p:nvPr>
        </p:nvSpPr>
        <p:spPr>
          <a:xfrm>
            <a:off x="838200" y="-4333"/>
            <a:ext cx="10515600" cy="1325563"/>
          </a:xfrm>
        </p:spPr>
        <p:txBody>
          <a:bodyPr>
            <a:normAutofit/>
          </a:bodyPr>
          <a:lstStyle/>
          <a:p>
            <a:r>
              <a:rPr lang="en-US" sz="4000" b="1" dirty="0"/>
              <a:t>Step 5: Create Module Output</a:t>
            </a:r>
          </a:p>
        </p:txBody>
      </p:sp>
      <p:sp>
        <p:nvSpPr>
          <p:cNvPr id="9" name="TextBox 8">
            <a:extLst>
              <a:ext uri="{FF2B5EF4-FFF2-40B4-BE49-F238E27FC236}">
                <a16:creationId xmlns:a16="http://schemas.microsoft.com/office/drawing/2014/main" id="{8E97689C-D1C9-F8B1-0B73-2AAA5CF63E39}"/>
              </a:ext>
            </a:extLst>
          </p:cNvPr>
          <p:cNvSpPr txBox="1"/>
          <p:nvPr/>
        </p:nvSpPr>
        <p:spPr>
          <a:xfrm>
            <a:off x="0" y="3055747"/>
            <a:ext cx="12192000" cy="1938992"/>
          </a:xfrm>
          <a:prstGeom prst="rect">
            <a:avLst/>
          </a:prstGeom>
          <a:noFill/>
        </p:spPr>
        <p:txBody>
          <a:bodyPr wrap="square">
            <a:spAutoFit/>
          </a:bodyPr>
          <a:lstStyle/>
          <a:p>
            <a:pPr marL="342900" indent="-342900">
              <a:buFont typeface="Arial" panose="020B0604020202020204" pitchFamily="34" charset="0"/>
              <a:buChar char="•"/>
            </a:pPr>
            <a:r>
              <a:rPr lang="en-GB" sz="2000" dirty="0"/>
              <a:t>Current command line as shown above, the --</a:t>
            </a:r>
            <a:r>
              <a:rPr lang="en-GB" sz="2000" dirty="0" err="1"/>
              <a:t>msource</a:t>
            </a:r>
            <a:r>
              <a:rPr lang="en-GB" sz="2000" dirty="0"/>
              <a:t> parameter reflects the path of the selected Module source folder, the --</a:t>
            </a:r>
            <a:r>
              <a:rPr lang="en-GB" sz="2000" dirty="0" err="1"/>
              <a:t>mdest</a:t>
            </a:r>
            <a:r>
              <a:rPr lang="en-GB" sz="2000" dirty="0"/>
              <a:t> parameter displays the path of the selected Module destination folder, --</a:t>
            </a:r>
            <a:r>
              <a:rPr lang="en-GB" sz="2000" dirty="0" err="1"/>
              <a:t>mflush</a:t>
            </a:r>
            <a:r>
              <a:rPr lang="en-GB" sz="2000" dirty="0"/>
              <a:t> shows that the contents of the selected Module destination folder will be flushed prior to parsing, the –module parameter shows the Modules that are selected, the --</a:t>
            </a:r>
            <a:r>
              <a:rPr lang="en-GB" sz="2000" dirty="0" err="1"/>
              <a:t>mef</a:t>
            </a:r>
            <a:r>
              <a:rPr lang="en-GB" sz="2000" dirty="0"/>
              <a:t> parameter shows the Export format chosen, and --</a:t>
            </a:r>
            <a:r>
              <a:rPr lang="en-GB" sz="2000" dirty="0" err="1"/>
              <a:t>gui</a:t>
            </a:r>
            <a:r>
              <a:rPr lang="en-GB" sz="2000" dirty="0"/>
              <a:t> shows that the command line will be executed via the KAPE GUI</a:t>
            </a:r>
          </a:p>
          <a:p>
            <a:pPr marL="342900" indent="-342900">
              <a:buFont typeface="Arial" panose="020B0604020202020204" pitchFamily="34" charset="0"/>
              <a:buChar char="•"/>
            </a:pPr>
            <a:r>
              <a:rPr lang="en-GB" sz="2000" dirty="0"/>
              <a:t>Once configured and reviewed, click on the Execute! button.</a:t>
            </a:r>
          </a:p>
        </p:txBody>
      </p:sp>
      <p:pic>
        <p:nvPicPr>
          <p:cNvPr id="3" name="Picture 2">
            <a:extLst>
              <a:ext uri="{FF2B5EF4-FFF2-40B4-BE49-F238E27FC236}">
                <a16:creationId xmlns:a16="http://schemas.microsoft.com/office/drawing/2014/main" id="{383608B2-AE66-9ED5-48B6-EFF401DA24AB}"/>
              </a:ext>
            </a:extLst>
          </p:cNvPr>
          <p:cNvPicPr>
            <a:picLocks noChangeAspect="1"/>
          </p:cNvPicPr>
          <p:nvPr/>
        </p:nvPicPr>
        <p:blipFill>
          <a:blip r:embed="rId2"/>
          <a:stretch>
            <a:fillRect/>
          </a:stretch>
        </p:blipFill>
        <p:spPr>
          <a:xfrm>
            <a:off x="140493" y="1367396"/>
            <a:ext cx="11630025" cy="1619250"/>
          </a:xfrm>
          <a:prstGeom prst="rect">
            <a:avLst/>
          </a:prstGeom>
        </p:spPr>
      </p:pic>
      <p:sp>
        <p:nvSpPr>
          <p:cNvPr id="10" name="TextBox 9">
            <a:extLst>
              <a:ext uri="{FF2B5EF4-FFF2-40B4-BE49-F238E27FC236}">
                <a16:creationId xmlns:a16="http://schemas.microsoft.com/office/drawing/2014/main" id="{28C1BCDF-0BA0-AA52-F20F-106EEF5CA7DC}"/>
              </a:ext>
            </a:extLst>
          </p:cNvPr>
          <p:cNvSpPr txBox="1"/>
          <p:nvPr/>
        </p:nvSpPr>
        <p:spPr>
          <a:xfrm>
            <a:off x="0" y="998064"/>
            <a:ext cx="11911012" cy="369332"/>
          </a:xfrm>
          <a:prstGeom prst="rect">
            <a:avLst/>
          </a:prstGeom>
          <a:noFill/>
        </p:spPr>
        <p:txBody>
          <a:bodyPr wrap="square">
            <a:spAutoFit/>
          </a:bodyPr>
          <a:lstStyle/>
          <a:p>
            <a:pPr marL="285750" indent="-285750">
              <a:buFont typeface="Arial" panose="020B0604020202020204" pitchFamily="34" charset="0"/>
              <a:buChar char="•"/>
            </a:pPr>
            <a:r>
              <a:rPr lang="en-GB" dirty="0"/>
              <a:t>With all configurations done in the Modules section, the </a:t>
            </a:r>
            <a:r>
              <a:rPr lang="en-GB" dirty="0" err="1"/>
              <a:t>Currentcommand</a:t>
            </a:r>
            <a:r>
              <a:rPr lang="en-GB" dirty="0"/>
              <a:t> line will look like the following</a:t>
            </a:r>
            <a:endParaRPr lang="en-US" dirty="0"/>
          </a:p>
        </p:txBody>
      </p:sp>
      <p:pic>
        <p:nvPicPr>
          <p:cNvPr id="12" name="Picture 11">
            <a:extLst>
              <a:ext uri="{FF2B5EF4-FFF2-40B4-BE49-F238E27FC236}">
                <a16:creationId xmlns:a16="http://schemas.microsoft.com/office/drawing/2014/main" id="{8727E2F8-EC79-1778-6F33-5F07009A6046}"/>
              </a:ext>
            </a:extLst>
          </p:cNvPr>
          <p:cNvPicPr>
            <a:picLocks noChangeAspect="1"/>
          </p:cNvPicPr>
          <p:nvPr/>
        </p:nvPicPr>
        <p:blipFill>
          <a:blip r:embed="rId3"/>
          <a:stretch>
            <a:fillRect/>
          </a:stretch>
        </p:blipFill>
        <p:spPr>
          <a:xfrm>
            <a:off x="3929061" y="5063840"/>
            <a:ext cx="4052888" cy="1507272"/>
          </a:xfrm>
          <a:prstGeom prst="rect">
            <a:avLst/>
          </a:prstGeom>
        </p:spPr>
      </p:pic>
    </p:spTree>
    <p:extLst>
      <p:ext uri="{BB962C8B-B14F-4D97-AF65-F5344CB8AC3E}">
        <p14:creationId xmlns:p14="http://schemas.microsoft.com/office/powerpoint/2010/main" val="28932625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3DFB1-C410-8D51-37CE-7145A88E54A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992C80C-B310-A5C6-A8C1-53C02315B475}"/>
              </a:ext>
            </a:extLst>
          </p:cNvPr>
          <p:cNvSpPr>
            <a:spLocks noGrp="1"/>
          </p:cNvSpPr>
          <p:nvPr>
            <p:ph type="title"/>
          </p:nvPr>
        </p:nvSpPr>
        <p:spPr>
          <a:xfrm>
            <a:off x="838200" y="-4333"/>
            <a:ext cx="10515600" cy="1325563"/>
          </a:xfrm>
        </p:spPr>
        <p:txBody>
          <a:bodyPr>
            <a:normAutofit/>
          </a:bodyPr>
          <a:lstStyle/>
          <a:p>
            <a:r>
              <a:rPr lang="en-US" sz="4000" b="1" dirty="0"/>
              <a:t>Step 5: Create Module Output</a:t>
            </a:r>
          </a:p>
        </p:txBody>
      </p:sp>
      <p:sp>
        <p:nvSpPr>
          <p:cNvPr id="9" name="TextBox 8">
            <a:extLst>
              <a:ext uri="{FF2B5EF4-FFF2-40B4-BE49-F238E27FC236}">
                <a16:creationId xmlns:a16="http://schemas.microsoft.com/office/drawing/2014/main" id="{D7E59259-66C4-EACF-01DB-ACFBB7D0FA13}"/>
              </a:ext>
            </a:extLst>
          </p:cNvPr>
          <p:cNvSpPr txBox="1"/>
          <p:nvPr/>
        </p:nvSpPr>
        <p:spPr>
          <a:xfrm>
            <a:off x="0" y="5667911"/>
            <a:ext cx="12192000" cy="1015663"/>
          </a:xfrm>
          <a:prstGeom prst="rect">
            <a:avLst/>
          </a:prstGeom>
          <a:noFill/>
        </p:spPr>
        <p:txBody>
          <a:bodyPr wrap="square">
            <a:spAutoFit/>
          </a:bodyPr>
          <a:lstStyle/>
          <a:p>
            <a:pPr marL="342900" indent="-342900">
              <a:buFont typeface="Arial" panose="020B0604020202020204" pitchFamily="34" charset="0"/>
              <a:buChar char="•"/>
            </a:pPr>
            <a:r>
              <a:rPr lang="en-GB" sz="2000" dirty="0"/>
              <a:t>The tool will now open a command-line window showing the progress of the Modules being run against the Target files stored in the KAPE Target Output folder. When the parsing is done, the tool will prompt you to press any key to exit the command-line window</a:t>
            </a:r>
          </a:p>
        </p:txBody>
      </p:sp>
      <p:pic>
        <p:nvPicPr>
          <p:cNvPr id="3" name="Picture 2">
            <a:extLst>
              <a:ext uri="{FF2B5EF4-FFF2-40B4-BE49-F238E27FC236}">
                <a16:creationId xmlns:a16="http://schemas.microsoft.com/office/drawing/2014/main" id="{EBBA0422-5736-42AC-8844-8CCC2CDD9918}"/>
              </a:ext>
            </a:extLst>
          </p:cNvPr>
          <p:cNvPicPr>
            <a:picLocks noChangeAspect="1"/>
          </p:cNvPicPr>
          <p:nvPr/>
        </p:nvPicPr>
        <p:blipFill>
          <a:blip r:embed="rId2"/>
          <a:stretch>
            <a:fillRect/>
          </a:stretch>
        </p:blipFill>
        <p:spPr>
          <a:xfrm>
            <a:off x="940594" y="1046404"/>
            <a:ext cx="10310812" cy="4397133"/>
          </a:xfrm>
          <a:prstGeom prst="rect">
            <a:avLst/>
          </a:prstGeom>
        </p:spPr>
      </p:pic>
    </p:spTree>
    <p:extLst>
      <p:ext uri="{BB962C8B-B14F-4D97-AF65-F5344CB8AC3E}">
        <p14:creationId xmlns:p14="http://schemas.microsoft.com/office/powerpoint/2010/main" val="41710544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56DBA-5AC4-A02A-EC60-AA4179504CB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833BFFB-419E-71CD-BDAC-91E2D31D359A}"/>
              </a:ext>
            </a:extLst>
          </p:cNvPr>
          <p:cNvSpPr>
            <a:spLocks noGrp="1"/>
          </p:cNvSpPr>
          <p:nvPr>
            <p:ph type="title"/>
          </p:nvPr>
        </p:nvSpPr>
        <p:spPr>
          <a:xfrm>
            <a:off x="838200" y="-4333"/>
            <a:ext cx="10515600" cy="1325563"/>
          </a:xfrm>
        </p:spPr>
        <p:txBody>
          <a:bodyPr>
            <a:normAutofit/>
          </a:bodyPr>
          <a:lstStyle/>
          <a:p>
            <a:r>
              <a:rPr lang="en-US" sz="4000" b="1" dirty="0"/>
              <a:t>Step 5: Create Module Output</a:t>
            </a:r>
          </a:p>
        </p:txBody>
      </p:sp>
      <p:sp>
        <p:nvSpPr>
          <p:cNvPr id="9" name="TextBox 8">
            <a:extLst>
              <a:ext uri="{FF2B5EF4-FFF2-40B4-BE49-F238E27FC236}">
                <a16:creationId xmlns:a16="http://schemas.microsoft.com/office/drawing/2014/main" id="{DCF4C544-4DB2-86E5-F9B7-17BD7425B901}"/>
              </a:ext>
            </a:extLst>
          </p:cNvPr>
          <p:cNvSpPr txBox="1"/>
          <p:nvPr/>
        </p:nvSpPr>
        <p:spPr>
          <a:xfrm>
            <a:off x="0" y="5667911"/>
            <a:ext cx="12192000" cy="1015663"/>
          </a:xfrm>
          <a:prstGeom prst="rect">
            <a:avLst/>
          </a:prstGeom>
          <a:noFill/>
        </p:spPr>
        <p:txBody>
          <a:bodyPr wrap="square">
            <a:spAutoFit/>
          </a:bodyPr>
          <a:lstStyle/>
          <a:p>
            <a:pPr marL="342900" indent="-342900">
              <a:buFont typeface="Arial" panose="020B0604020202020204" pitchFamily="34" charset="0"/>
              <a:buChar char="•"/>
            </a:pPr>
            <a:r>
              <a:rPr lang="en-GB" sz="2000" dirty="0"/>
              <a:t>The tool will now open a command-line window showing the progress of the Modules being run against the Target files stored in the KAPE Target Output folder. When the parsing is done, the tool will prompt you to press any key to exit the command-line window</a:t>
            </a:r>
          </a:p>
        </p:txBody>
      </p:sp>
      <p:pic>
        <p:nvPicPr>
          <p:cNvPr id="5" name="Picture 4">
            <a:extLst>
              <a:ext uri="{FF2B5EF4-FFF2-40B4-BE49-F238E27FC236}">
                <a16:creationId xmlns:a16="http://schemas.microsoft.com/office/drawing/2014/main" id="{526E0785-9F63-9256-1ABA-BCC15680D87D}"/>
              </a:ext>
            </a:extLst>
          </p:cNvPr>
          <p:cNvPicPr>
            <a:picLocks noChangeAspect="1"/>
          </p:cNvPicPr>
          <p:nvPr/>
        </p:nvPicPr>
        <p:blipFill>
          <a:blip r:embed="rId2"/>
          <a:srcRect r="22735" b="46061"/>
          <a:stretch/>
        </p:blipFill>
        <p:spPr>
          <a:xfrm>
            <a:off x="318706" y="1176401"/>
            <a:ext cx="11554587" cy="4319524"/>
          </a:xfrm>
          <a:prstGeom prst="rect">
            <a:avLst/>
          </a:prstGeom>
        </p:spPr>
      </p:pic>
    </p:spTree>
    <p:extLst>
      <p:ext uri="{BB962C8B-B14F-4D97-AF65-F5344CB8AC3E}">
        <p14:creationId xmlns:p14="http://schemas.microsoft.com/office/powerpoint/2010/main" val="289691986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3519B-054E-EF45-04D8-EB0C7F96A76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E723D2B-9002-F3B7-3979-E373A6904C14}"/>
              </a:ext>
            </a:extLst>
          </p:cNvPr>
          <p:cNvSpPr>
            <a:spLocks noGrp="1"/>
          </p:cNvSpPr>
          <p:nvPr>
            <p:ph type="title"/>
          </p:nvPr>
        </p:nvSpPr>
        <p:spPr>
          <a:xfrm>
            <a:off x="838200" y="-4333"/>
            <a:ext cx="10515600" cy="1325563"/>
          </a:xfrm>
        </p:spPr>
        <p:txBody>
          <a:bodyPr>
            <a:normAutofit/>
          </a:bodyPr>
          <a:lstStyle/>
          <a:p>
            <a:r>
              <a:rPr lang="en-US" sz="4000" b="1" dirty="0"/>
              <a:t>Step 6: Investigating Module Output</a:t>
            </a:r>
          </a:p>
        </p:txBody>
      </p:sp>
      <p:sp>
        <p:nvSpPr>
          <p:cNvPr id="9" name="TextBox 8">
            <a:extLst>
              <a:ext uri="{FF2B5EF4-FFF2-40B4-BE49-F238E27FC236}">
                <a16:creationId xmlns:a16="http://schemas.microsoft.com/office/drawing/2014/main" id="{A173BBC1-D6AE-ECB2-EADC-0E00F7BBDF7C}"/>
              </a:ext>
            </a:extLst>
          </p:cNvPr>
          <p:cNvSpPr txBox="1"/>
          <p:nvPr/>
        </p:nvSpPr>
        <p:spPr>
          <a:xfrm>
            <a:off x="0" y="5277386"/>
            <a:ext cx="12192000" cy="1631216"/>
          </a:xfrm>
          <a:prstGeom prst="rect">
            <a:avLst/>
          </a:prstGeom>
          <a:noFill/>
        </p:spPr>
        <p:txBody>
          <a:bodyPr wrap="square">
            <a:spAutoFit/>
          </a:bodyPr>
          <a:lstStyle/>
          <a:p>
            <a:pPr marL="342900" indent="-342900">
              <a:buFont typeface="Arial" panose="020B0604020202020204" pitchFamily="34" charset="0"/>
              <a:buChar char="•"/>
            </a:pPr>
            <a:r>
              <a:rPr lang="en-GB" sz="2000" dirty="0"/>
              <a:t>Now, open File Explorer and navigate to C:\KAPE Output\KAPE Module Output. You will see two folders: </a:t>
            </a:r>
            <a:r>
              <a:rPr lang="en-GB" sz="2000" dirty="0" err="1"/>
              <a:t>FileFolderAccess</a:t>
            </a:r>
            <a:r>
              <a:rPr lang="en-GB" sz="2000" dirty="0"/>
              <a:t> and </a:t>
            </a:r>
            <a:r>
              <a:rPr lang="en-GB" sz="2000" dirty="0" err="1"/>
              <a:t>FileSystem</a:t>
            </a:r>
            <a:r>
              <a:rPr lang="en-GB" sz="2000" dirty="0"/>
              <a:t>, along with one text file named 2020-10-16T182016_ConsoleLog.txt</a:t>
            </a:r>
          </a:p>
          <a:p>
            <a:pPr marL="342900" indent="-342900">
              <a:buFont typeface="Arial" panose="020B0604020202020204" pitchFamily="34" charset="0"/>
              <a:buChar char="•"/>
            </a:pPr>
            <a:r>
              <a:rPr lang="en-GB" sz="2000" dirty="0"/>
              <a:t>Double-click the </a:t>
            </a:r>
            <a:r>
              <a:rPr lang="en-GB" sz="2000" dirty="0" err="1"/>
              <a:t>FileSystem</a:t>
            </a:r>
            <a:r>
              <a:rPr lang="en-GB" sz="2000" dirty="0"/>
              <a:t> folder and you will see a file named 20201016182035_MFTECmd_$MFT_Output.csv. This is the CSV file that was generated after parsing the $MFT Target file.</a:t>
            </a:r>
          </a:p>
        </p:txBody>
      </p:sp>
      <p:pic>
        <p:nvPicPr>
          <p:cNvPr id="3" name="Picture 2">
            <a:extLst>
              <a:ext uri="{FF2B5EF4-FFF2-40B4-BE49-F238E27FC236}">
                <a16:creationId xmlns:a16="http://schemas.microsoft.com/office/drawing/2014/main" id="{457A30A6-3D70-385D-BE99-C948B02DC7B5}"/>
              </a:ext>
            </a:extLst>
          </p:cNvPr>
          <p:cNvPicPr>
            <a:picLocks noChangeAspect="1"/>
          </p:cNvPicPr>
          <p:nvPr/>
        </p:nvPicPr>
        <p:blipFill>
          <a:blip r:embed="rId2"/>
          <a:stretch>
            <a:fillRect/>
          </a:stretch>
        </p:blipFill>
        <p:spPr>
          <a:xfrm>
            <a:off x="1306378" y="997769"/>
            <a:ext cx="9579244" cy="1969000"/>
          </a:xfrm>
          <a:prstGeom prst="rect">
            <a:avLst/>
          </a:prstGeom>
        </p:spPr>
      </p:pic>
      <p:pic>
        <p:nvPicPr>
          <p:cNvPr id="7" name="Picture 6">
            <a:extLst>
              <a:ext uri="{FF2B5EF4-FFF2-40B4-BE49-F238E27FC236}">
                <a16:creationId xmlns:a16="http://schemas.microsoft.com/office/drawing/2014/main" id="{54AB887F-E6DA-AA4D-5A07-5AF591A235B0}"/>
              </a:ext>
            </a:extLst>
          </p:cNvPr>
          <p:cNvPicPr>
            <a:picLocks noChangeAspect="1"/>
          </p:cNvPicPr>
          <p:nvPr/>
        </p:nvPicPr>
        <p:blipFill>
          <a:blip r:embed="rId3"/>
          <a:stretch>
            <a:fillRect/>
          </a:stretch>
        </p:blipFill>
        <p:spPr>
          <a:xfrm>
            <a:off x="1228525" y="3153263"/>
            <a:ext cx="10198311" cy="1631216"/>
          </a:xfrm>
          <a:prstGeom prst="rect">
            <a:avLst/>
          </a:prstGeom>
        </p:spPr>
      </p:pic>
    </p:spTree>
    <p:extLst>
      <p:ext uri="{BB962C8B-B14F-4D97-AF65-F5344CB8AC3E}">
        <p14:creationId xmlns:p14="http://schemas.microsoft.com/office/powerpoint/2010/main" val="34208142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A407F-95E1-7118-338D-EC30F77BC14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49206C4-0151-139A-8781-D034A5696F19}"/>
              </a:ext>
            </a:extLst>
          </p:cNvPr>
          <p:cNvSpPr>
            <a:spLocks noGrp="1"/>
          </p:cNvSpPr>
          <p:nvPr>
            <p:ph type="title"/>
          </p:nvPr>
        </p:nvSpPr>
        <p:spPr>
          <a:xfrm>
            <a:off x="838200" y="-4333"/>
            <a:ext cx="10515600" cy="1325563"/>
          </a:xfrm>
        </p:spPr>
        <p:txBody>
          <a:bodyPr>
            <a:normAutofit/>
          </a:bodyPr>
          <a:lstStyle/>
          <a:p>
            <a:r>
              <a:rPr lang="en-US" sz="4000" b="1" dirty="0"/>
              <a:t>Step 6: Investigating Module Output</a:t>
            </a:r>
          </a:p>
        </p:txBody>
      </p:sp>
      <p:sp>
        <p:nvSpPr>
          <p:cNvPr id="9" name="TextBox 8">
            <a:extLst>
              <a:ext uri="{FF2B5EF4-FFF2-40B4-BE49-F238E27FC236}">
                <a16:creationId xmlns:a16="http://schemas.microsoft.com/office/drawing/2014/main" id="{970EB753-34E1-2997-ECB6-6CC871E1EE92}"/>
              </a:ext>
            </a:extLst>
          </p:cNvPr>
          <p:cNvSpPr txBox="1"/>
          <p:nvPr/>
        </p:nvSpPr>
        <p:spPr>
          <a:xfrm>
            <a:off x="0" y="4156520"/>
            <a:ext cx="12192000" cy="1631216"/>
          </a:xfrm>
          <a:prstGeom prst="rect">
            <a:avLst/>
          </a:prstGeom>
          <a:noFill/>
        </p:spPr>
        <p:txBody>
          <a:bodyPr wrap="square">
            <a:spAutoFit/>
          </a:bodyPr>
          <a:lstStyle/>
          <a:p>
            <a:pPr marL="342900" indent="-342900">
              <a:buFont typeface="Arial" panose="020B0604020202020204" pitchFamily="34" charset="0"/>
              <a:buChar char="•"/>
            </a:pPr>
            <a:r>
              <a:rPr lang="en-GB" sz="2000" dirty="0"/>
              <a:t>Note: The first 8 numbers in the filename highlighted above shows the date on which it was parsed in the </a:t>
            </a:r>
            <a:r>
              <a:rPr lang="en-GB" sz="2000" dirty="0" err="1"/>
              <a:t>yyyymmdd</a:t>
            </a:r>
            <a:r>
              <a:rPr lang="en-GB" sz="2000" dirty="0"/>
              <a:t> format. These numbers may differ in your lab environment.</a:t>
            </a:r>
          </a:p>
          <a:p>
            <a:endParaRPr lang="en-GB" sz="2000" dirty="0"/>
          </a:p>
          <a:p>
            <a:pPr marL="342900" indent="-342900">
              <a:buFont typeface="Arial" panose="020B0604020202020204" pitchFamily="34" charset="0"/>
              <a:buChar char="•"/>
            </a:pPr>
            <a:r>
              <a:rPr lang="en-GB" sz="2000" dirty="0"/>
              <a:t>Note: You might need to sign in and activate Microsoft Office to in order to perform all the subsequent steps in this lab that involve Microsoft Office Excel application.</a:t>
            </a:r>
          </a:p>
        </p:txBody>
      </p:sp>
      <p:pic>
        <p:nvPicPr>
          <p:cNvPr id="7" name="Picture 6">
            <a:extLst>
              <a:ext uri="{FF2B5EF4-FFF2-40B4-BE49-F238E27FC236}">
                <a16:creationId xmlns:a16="http://schemas.microsoft.com/office/drawing/2014/main" id="{4ADFF37B-4259-7F90-8143-1C339BEDEE41}"/>
              </a:ext>
            </a:extLst>
          </p:cNvPr>
          <p:cNvPicPr>
            <a:picLocks noChangeAspect="1"/>
          </p:cNvPicPr>
          <p:nvPr/>
        </p:nvPicPr>
        <p:blipFill>
          <a:blip r:embed="rId2"/>
          <a:stretch>
            <a:fillRect/>
          </a:stretch>
        </p:blipFill>
        <p:spPr>
          <a:xfrm>
            <a:off x="996844" y="1181588"/>
            <a:ext cx="10198311" cy="1631216"/>
          </a:xfrm>
          <a:prstGeom prst="rect">
            <a:avLst/>
          </a:prstGeom>
        </p:spPr>
      </p:pic>
    </p:spTree>
    <p:extLst>
      <p:ext uri="{BB962C8B-B14F-4D97-AF65-F5344CB8AC3E}">
        <p14:creationId xmlns:p14="http://schemas.microsoft.com/office/powerpoint/2010/main" val="261103662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37285-D795-4A45-0AC1-8BC70A7AD77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A26A2E0-6EF8-1554-742B-B1274049A822}"/>
              </a:ext>
            </a:extLst>
          </p:cNvPr>
          <p:cNvSpPr>
            <a:spLocks noGrp="1"/>
          </p:cNvSpPr>
          <p:nvPr>
            <p:ph type="title"/>
          </p:nvPr>
        </p:nvSpPr>
        <p:spPr>
          <a:xfrm>
            <a:off x="838200" y="-4333"/>
            <a:ext cx="10515600" cy="1325563"/>
          </a:xfrm>
        </p:spPr>
        <p:txBody>
          <a:bodyPr>
            <a:normAutofit/>
          </a:bodyPr>
          <a:lstStyle/>
          <a:p>
            <a:r>
              <a:rPr lang="en-US" sz="4000" b="1" dirty="0"/>
              <a:t>Step 6: Investigating Module Output</a:t>
            </a:r>
          </a:p>
        </p:txBody>
      </p:sp>
      <p:sp>
        <p:nvSpPr>
          <p:cNvPr id="9" name="TextBox 8">
            <a:extLst>
              <a:ext uri="{FF2B5EF4-FFF2-40B4-BE49-F238E27FC236}">
                <a16:creationId xmlns:a16="http://schemas.microsoft.com/office/drawing/2014/main" id="{1A0825DC-30C3-9288-DFC0-00D802D7ABEA}"/>
              </a:ext>
            </a:extLst>
          </p:cNvPr>
          <p:cNvSpPr txBox="1"/>
          <p:nvPr/>
        </p:nvSpPr>
        <p:spPr>
          <a:xfrm>
            <a:off x="0" y="5845884"/>
            <a:ext cx="12192000" cy="707886"/>
          </a:xfrm>
          <a:prstGeom prst="rect">
            <a:avLst/>
          </a:prstGeom>
          <a:noFill/>
        </p:spPr>
        <p:txBody>
          <a:bodyPr wrap="square">
            <a:spAutoFit/>
          </a:bodyPr>
          <a:lstStyle/>
          <a:p>
            <a:pPr marL="342900" indent="-342900">
              <a:buFont typeface="Arial" panose="020B0604020202020204" pitchFamily="34" charset="0"/>
              <a:buChar char="•"/>
            </a:pPr>
            <a:r>
              <a:rPr lang="en-GB" sz="2000" dirty="0"/>
              <a:t>Double-click on the CSV file to open and view its contents.</a:t>
            </a:r>
          </a:p>
          <a:p>
            <a:r>
              <a:rPr lang="en-GB" sz="2000" b="1" dirty="0"/>
              <a:t>Note: You may need to adjust the size and width of rows and columns for a better view.</a:t>
            </a:r>
          </a:p>
        </p:txBody>
      </p:sp>
      <p:pic>
        <p:nvPicPr>
          <p:cNvPr id="10" name="Picture 9">
            <a:extLst>
              <a:ext uri="{FF2B5EF4-FFF2-40B4-BE49-F238E27FC236}">
                <a16:creationId xmlns:a16="http://schemas.microsoft.com/office/drawing/2014/main" id="{0BFA1B07-B81B-6D79-4013-754E98B33274}"/>
              </a:ext>
            </a:extLst>
          </p:cNvPr>
          <p:cNvPicPr>
            <a:picLocks noChangeAspect="1"/>
          </p:cNvPicPr>
          <p:nvPr/>
        </p:nvPicPr>
        <p:blipFill>
          <a:blip r:embed="rId2"/>
          <a:stretch>
            <a:fillRect/>
          </a:stretch>
        </p:blipFill>
        <p:spPr>
          <a:xfrm>
            <a:off x="1377790" y="1012116"/>
            <a:ext cx="9436419" cy="4833768"/>
          </a:xfrm>
          <a:prstGeom prst="rect">
            <a:avLst/>
          </a:prstGeom>
        </p:spPr>
      </p:pic>
    </p:spTree>
    <p:extLst>
      <p:ext uri="{BB962C8B-B14F-4D97-AF65-F5344CB8AC3E}">
        <p14:creationId xmlns:p14="http://schemas.microsoft.com/office/powerpoint/2010/main" val="17292698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CA13B5-6498-F3DB-6E96-DA0C42E5807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13DADF2-2931-8672-3E7F-D2D35FE52B92}"/>
              </a:ext>
            </a:extLst>
          </p:cNvPr>
          <p:cNvSpPr>
            <a:spLocks noGrp="1"/>
          </p:cNvSpPr>
          <p:nvPr>
            <p:ph type="title"/>
          </p:nvPr>
        </p:nvSpPr>
        <p:spPr>
          <a:xfrm>
            <a:off x="838200" y="-4333"/>
            <a:ext cx="10515600" cy="1325563"/>
          </a:xfrm>
        </p:spPr>
        <p:txBody>
          <a:bodyPr>
            <a:normAutofit/>
          </a:bodyPr>
          <a:lstStyle/>
          <a:p>
            <a:r>
              <a:rPr lang="en-US" sz="4000" b="1" dirty="0"/>
              <a:t>Step 6: Investigating Module Output</a:t>
            </a:r>
          </a:p>
        </p:txBody>
      </p:sp>
      <p:sp>
        <p:nvSpPr>
          <p:cNvPr id="9" name="TextBox 8">
            <a:extLst>
              <a:ext uri="{FF2B5EF4-FFF2-40B4-BE49-F238E27FC236}">
                <a16:creationId xmlns:a16="http://schemas.microsoft.com/office/drawing/2014/main" id="{B7493AD7-0E35-93FB-FDB8-B5EBC27EFF2B}"/>
              </a:ext>
            </a:extLst>
          </p:cNvPr>
          <p:cNvSpPr txBox="1"/>
          <p:nvPr/>
        </p:nvSpPr>
        <p:spPr>
          <a:xfrm>
            <a:off x="0" y="5855409"/>
            <a:ext cx="12192000" cy="707886"/>
          </a:xfrm>
          <a:prstGeom prst="rect">
            <a:avLst/>
          </a:prstGeom>
          <a:noFill/>
        </p:spPr>
        <p:txBody>
          <a:bodyPr wrap="square">
            <a:spAutoFit/>
          </a:bodyPr>
          <a:lstStyle/>
          <a:p>
            <a:pPr marL="342900" indent="-342900">
              <a:buFont typeface="Arial" panose="020B0604020202020204" pitchFamily="34" charset="0"/>
              <a:buChar char="•"/>
            </a:pPr>
            <a:r>
              <a:rPr lang="en-GB" sz="2000" dirty="0"/>
              <a:t>Select the entire top row, go to the Views tab, click on Freeze Panes, and select Freeze Top Row from the drop-down menu.</a:t>
            </a:r>
            <a:endParaRPr lang="en-GB" sz="2000" b="1" dirty="0"/>
          </a:p>
        </p:txBody>
      </p:sp>
      <p:pic>
        <p:nvPicPr>
          <p:cNvPr id="3" name="Picture 2">
            <a:extLst>
              <a:ext uri="{FF2B5EF4-FFF2-40B4-BE49-F238E27FC236}">
                <a16:creationId xmlns:a16="http://schemas.microsoft.com/office/drawing/2014/main" id="{BA6E4B41-06B7-EC9A-8919-BCC1CC49F611}"/>
              </a:ext>
            </a:extLst>
          </p:cNvPr>
          <p:cNvPicPr>
            <a:picLocks noChangeAspect="1"/>
          </p:cNvPicPr>
          <p:nvPr/>
        </p:nvPicPr>
        <p:blipFill>
          <a:blip r:embed="rId2"/>
          <a:stretch>
            <a:fillRect/>
          </a:stretch>
        </p:blipFill>
        <p:spPr>
          <a:xfrm>
            <a:off x="0" y="1098392"/>
            <a:ext cx="12192000" cy="1128653"/>
          </a:xfrm>
          <a:prstGeom prst="rect">
            <a:avLst/>
          </a:prstGeom>
        </p:spPr>
      </p:pic>
      <p:pic>
        <p:nvPicPr>
          <p:cNvPr id="6" name="Picture 5">
            <a:extLst>
              <a:ext uri="{FF2B5EF4-FFF2-40B4-BE49-F238E27FC236}">
                <a16:creationId xmlns:a16="http://schemas.microsoft.com/office/drawing/2014/main" id="{041DA68D-B2FB-503B-8086-EDF74A623FA5}"/>
              </a:ext>
            </a:extLst>
          </p:cNvPr>
          <p:cNvPicPr>
            <a:picLocks noChangeAspect="1"/>
          </p:cNvPicPr>
          <p:nvPr/>
        </p:nvPicPr>
        <p:blipFill>
          <a:blip r:embed="rId3"/>
          <a:stretch>
            <a:fillRect/>
          </a:stretch>
        </p:blipFill>
        <p:spPr>
          <a:xfrm>
            <a:off x="3998005" y="2423955"/>
            <a:ext cx="4195989" cy="3100848"/>
          </a:xfrm>
          <a:prstGeom prst="rect">
            <a:avLst/>
          </a:prstGeom>
        </p:spPr>
      </p:pic>
    </p:spTree>
    <p:extLst>
      <p:ext uri="{BB962C8B-B14F-4D97-AF65-F5344CB8AC3E}">
        <p14:creationId xmlns:p14="http://schemas.microsoft.com/office/powerpoint/2010/main" val="178732359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4339F-4E65-8451-F712-5C56E4252E1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2CB45B7-962B-C978-0721-45A9C993DAED}"/>
              </a:ext>
            </a:extLst>
          </p:cNvPr>
          <p:cNvSpPr>
            <a:spLocks noGrp="1"/>
          </p:cNvSpPr>
          <p:nvPr>
            <p:ph type="title"/>
          </p:nvPr>
        </p:nvSpPr>
        <p:spPr>
          <a:xfrm>
            <a:off x="838200" y="-4333"/>
            <a:ext cx="10515600" cy="1325563"/>
          </a:xfrm>
        </p:spPr>
        <p:txBody>
          <a:bodyPr>
            <a:normAutofit/>
          </a:bodyPr>
          <a:lstStyle/>
          <a:p>
            <a:r>
              <a:rPr lang="en-US" sz="4000" b="1" dirty="0"/>
              <a:t>Step 6: Investigating Module Output</a:t>
            </a:r>
          </a:p>
        </p:txBody>
      </p:sp>
      <p:sp>
        <p:nvSpPr>
          <p:cNvPr id="9" name="TextBox 8">
            <a:extLst>
              <a:ext uri="{FF2B5EF4-FFF2-40B4-BE49-F238E27FC236}">
                <a16:creationId xmlns:a16="http://schemas.microsoft.com/office/drawing/2014/main" id="{13419C1A-5ECD-D9FA-BD5A-5860701159B1}"/>
              </a:ext>
            </a:extLst>
          </p:cNvPr>
          <p:cNvSpPr txBox="1"/>
          <p:nvPr/>
        </p:nvSpPr>
        <p:spPr>
          <a:xfrm>
            <a:off x="0" y="5645859"/>
            <a:ext cx="12192000" cy="1015663"/>
          </a:xfrm>
          <a:prstGeom prst="rect">
            <a:avLst/>
          </a:prstGeom>
          <a:noFill/>
        </p:spPr>
        <p:txBody>
          <a:bodyPr wrap="square">
            <a:spAutoFit/>
          </a:bodyPr>
          <a:lstStyle/>
          <a:p>
            <a:pPr marL="342900" indent="-342900">
              <a:buFont typeface="Arial" panose="020B0604020202020204" pitchFamily="34" charset="0"/>
              <a:buChar char="•"/>
            </a:pPr>
            <a:r>
              <a:rPr lang="en-GB" sz="2000" dirty="0"/>
              <a:t>Ensure that the top row is selected. Now, return to the Home Tab. Click on the B icon to view the top row in bold.</a:t>
            </a:r>
          </a:p>
          <a:p>
            <a:r>
              <a:rPr lang="en-GB" sz="2000" b="1" dirty="0"/>
              <a:t>Note: We will be using this formatting for the rest of the .CSV files as well in this lab.</a:t>
            </a:r>
          </a:p>
        </p:txBody>
      </p:sp>
      <p:pic>
        <p:nvPicPr>
          <p:cNvPr id="5" name="Picture 4">
            <a:extLst>
              <a:ext uri="{FF2B5EF4-FFF2-40B4-BE49-F238E27FC236}">
                <a16:creationId xmlns:a16="http://schemas.microsoft.com/office/drawing/2014/main" id="{0DBCAA32-DF6B-49C7-166C-6B7160E8F1C6}"/>
              </a:ext>
            </a:extLst>
          </p:cNvPr>
          <p:cNvPicPr>
            <a:picLocks noChangeAspect="1"/>
          </p:cNvPicPr>
          <p:nvPr/>
        </p:nvPicPr>
        <p:blipFill>
          <a:blip r:embed="rId2"/>
          <a:stretch>
            <a:fillRect/>
          </a:stretch>
        </p:blipFill>
        <p:spPr>
          <a:xfrm>
            <a:off x="1511701" y="1321230"/>
            <a:ext cx="9168597" cy="4123675"/>
          </a:xfrm>
          <a:prstGeom prst="rect">
            <a:avLst/>
          </a:prstGeom>
        </p:spPr>
      </p:pic>
    </p:spTree>
    <p:extLst>
      <p:ext uri="{BB962C8B-B14F-4D97-AF65-F5344CB8AC3E}">
        <p14:creationId xmlns:p14="http://schemas.microsoft.com/office/powerpoint/2010/main" val="4018103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FA676-9577-2424-7F76-7E4A27DAAF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F3A129-7AE9-C934-D64A-62267555FA94}"/>
              </a:ext>
            </a:extLst>
          </p:cNvPr>
          <p:cNvSpPr>
            <a:spLocks noGrp="1"/>
          </p:cNvSpPr>
          <p:nvPr>
            <p:ph type="title"/>
          </p:nvPr>
        </p:nvSpPr>
        <p:spPr/>
        <p:txBody>
          <a:bodyPr/>
          <a:lstStyle/>
          <a:p>
            <a:r>
              <a:rPr lang="en-US" dirty="0"/>
              <a:t>LAB 2 : Investigating Forensic Image of Windows RAM</a:t>
            </a:r>
          </a:p>
        </p:txBody>
      </p:sp>
      <p:sp>
        <p:nvSpPr>
          <p:cNvPr id="3" name="Content Placeholder 2">
            <a:extLst>
              <a:ext uri="{FF2B5EF4-FFF2-40B4-BE49-F238E27FC236}">
                <a16:creationId xmlns:a16="http://schemas.microsoft.com/office/drawing/2014/main" id="{5C11A7C1-9DAB-D10E-5EE9-C737F3579FF4}"/>
              </a:ext>
            </a:extLst>
          </p:cNvPr>
          <p:cNvSpPr>
            <a:spLocks noGrp="1"/>
          </p:cNvSpPr>
          <p:nvPr>
            <p:ph idx="1"/>
          </p:nvPr>
        </p:nvSpPr>
        <p:spPr>
          <a:xfrm>
            <a:off x="838200" y="1825625"/>
            <a:ext cx="5638102" cy="4351338"/>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
        <p:nvSpPr>
          <p:cNvPr id="25" name="Arrow: Right 24">
            <a:extLst>
              <a:ext uri="{FF2B5EF4-FFF2-40B4-BE49-F238E27FC236}">
                <a16:creationId xmlns:a16="http://schemas.microsoft.com/office/drawing/2014/main" id="{CB86B73A-A9A7-B5C9-9EA8-65B770D25664}"/>
              </a:ext>
            </a:extLst>
          </p:cNvPr>
          <p:cNvSpPr/>
          <p:nvPr/>
        </p:nvSpPr>
        <p:spPr>
          <a:xfrm>
            <a:off x="5653676" y="3429056"/>
            <a:ext cx="679507" cy="369116"/>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a:extLst>
              <a:ext uri="{FF2B5EF4-FFF2-40B4-BE49-F238E27FC236}">
                <a16:creationId xmlns:a16="http://schemas.microsoft.com/office/drawing/2014/main" id="{BF29EEEB-D80E-D9C0-EEBD-8072644C9C53}"/>
              </a:ext>
            </a:extLst>
          </p:cNvPr>
          <p:cNvSpPr>
            <a:spLocks noChangeAspect="1" noChangeArrowheads="1"/>
          </p:cNvSpPr>
          <p:nvPr/>
        </p:nvSpPr>
        <p:spPr bwMode="auto">
          <a:xfrm>
            <a:off x="3309938" y="1533525"/>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a:extLst>
              <a:ext uri="{FF2B5EF4-FFF2-40B4-BE49-F238E27FC236}">
                <a16:creationId xmlns:a16="http://schemas.microsoft.com/office/drawing/2014/main" id="{7295D116-83FC-742D-AAD0-FCB0F7BE2A0B}"/>
              </a:ext>
            </a:extLst>
          </p:cNvPr>
          <p:cNvSpPr>
            <a:spLocks noChangeAspect="1" noChangeArrowheads="1"/>
          </p:cNvSpPr>
          <p:nvPr/>
        </p:nvSpPr>
        <p:spPr bwMode="auto">
          <a:xfrm>
            <a:off x="3416797" y="846160"/>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a:extLst>
              <a:ext uri="{FF2B5EF4-FFF2-40B4-BE49-F238E27FC236}">
                <a16:creationId xmlns:a16="http://schemas.microsoft.com/office/drawing/2014/main" id="{196D5896-190C-FC6C-C3F1-F4035589D7F3}"/>
              </a:ext>
            </a:extLst>
          </p:cNvPr>
          <p:cNvSpPr>
            <a:spLocks noChangeAspect="1" noChangeArrowheads="1"/>
          </p:cNvSpPr>
          <p:nvPr/>
        </p:nvSpPr>
        <p:spPr bwMode="auto">
          <a:xfrm>
            <a:off x="4129088" y="2085975"/>
            <a:ext cx="3933825" cy="2686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7">
            <a:extLst>
              <a:ext uri="{FF2B5EF4-FFF2-40B4-BE49-F238E27FC236}">
                <a16:creationId xmlns:a16="http://schemas.microsoft.com/office/drawing/2014/main" id="{516A26E7-AE29-F00A-541C-42CC921A0E3B}"/>
              </a:ext>
            </a:extLst>
          </p:cNvPr>
          <p:cNvSpPr>
            <a:spLocks noChangeArrowheads="1"/>
          </p:cNvSpPr>
          <p:nvPr/>
        </p:nvSpPr>
        <p:spPr bwMode="auto">
          <a:xfrm>
            <a:off x="451600" y="5111571"/>
            <a:ext cx="506636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t>After creating the analysis session, the following window appears. Double-click Processes in the left pane to view all the processes recorded on the image.</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1" name="AutoShape 2">
            <a:extLst>
              <a:ext uri="{FF2B5EF4-FFF2-40B4-BE49-F238E27FC236}">
                <a16:creationId xmlns:a16="http://schemas.microsoft.com/office/drawing/2014/main" id="{2D7879EF-0BF8-06C8-E1FF-292E9BD0AA3F}"/>
              </a:ext>
            </a:extLst>
          </p:cNvPr>
          <p:cNvSpPr>
            <a:spLocks noChangeAspect="1" noChangeArrowheads="1"/>
          </p:cNvSpPr>
          <p:nvPr/>
        </p:nvSpPr>
        <p:spPr bwMode="auto">
          <a:xfrm>
            <a:off x="3309938" y="2681288"/>
            <a:ext cx="5572125" cy="14954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a:extLst>
              <a:ext uri="{FF2B5EF4-FFF2-40B4-BE49-F238E27FC236}">
                <a16:creationId xmlns:a16="http://schemas.microsoft.com/office/drawing/2014/main" id="{A493E5FB-6517-E24D-1FB0-D87A30908F59}"/>
              </a:ext>
            </a:extLst>
          </p:cNvPr>
          <p:cNvSpPr txBox="1"/>
          <p:nvPr/>
        </p:nvSpPr>
        <p:spPr>
          <a:xfrm>
            <a:off x="6614209" y="5239236"/>
            <a:ext cx="5126191" cy="646331"/>
          </a:xfrm>
          <a:prstGeom prst="rect">
            <a:avLst/>
          </a:prstGeom>
          <a:noFill/>
        </p:spPr>
        <p:txBody>
          <a:bodyPr wrap="square">
            <a:spAutoFit/>
          </a:bodyPr>
          <a:lstStyle/>
          <a:p>
            <a:r>
              <a:rPr lang="en-US" dirty="0"/>
              <a:t>Redline displays all the processes recorded in the RAM.</a:t>
            </a:r>
            <a:endParaRPr lang="en-US" dirty="0">
              <a:latin typeface="+mj-lt"/>
            </a:endParaRPr>
          </a:p>
        </p:txBody>
      </p:sp>
      <p:pic>
        <p:nvPicPr>
          <p:cNvPr id="12290" name="Picture 2">
            <a:extLst>
              <a:ext uri="{FF2B5EF4-FFF2-40B4-BE49-F238E27FC236}">
                <a16:creationId xmlns:a16="http://schemas.microsoft.com/office/drawing/2014/main" id="{AADD467F-D12D-5304-ECBE-7C865E6265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657" y="1890911"/>
            <a:ext cx="4671444" cy="293824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E5B6C163-D35E-166B-1E7E-5B8F633C1F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3577" y="1890910"/>
            <a:ext cx="4832794" cy="3016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5818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2B351C-4665-45D1-B1EF-8686916FD57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7D34782-55A4-A2E3-BF3E-EDEF35547D18}"/>
              </a:ext>
            </a:extLst>
          </p:cNvPr>
          <p:cNvSpPr>
            <a:spLocks noGrp="1"/>
          </p:cNvSpPr>
          <p:nvPr>
            <p:ph type="title"/>
          </p:nvPr>
        </p:nvSpPr>
        <p:spPr>
          <a:xfrm>
            <a:off x="838200" y="-4333"/>
            <a:ext cx="10515600" cy="1325563"/>
          </a:xfrm>
        </p:spPr>
        <p:txBody>
          <a:bodyPr>
            <a:normAutofit/>
          </a:bodyPr>
          <a:lstStyle/>
          <a:p>
            <a:r>
              <a:rPr lang="en-US" sz="4000" b="1" dirty="0"/>
              <a:t>Step 6: Investigating Module Output</a:t>
            </a:r>
          </a:p>
        </p:txBody>
      </p:sp>
      <p:sp>
        <p:nvSpPr>
          <p:cNvPr id="9" name="TextBox 8">
            <a:extLst>
              <a:ext uri="{FF2B5EF4-FFF2-40B4-BE49-F238E27FC236}">
                <a16:creationId xmlns:a16="http://schemas.microsoft.com/office/drawing/2014/main" id="{278F4D8F-8F2F-E655-4C43-27B5D154B9F9}"/>
              </a:ext>
            </a:extLst>
          </p:cNvPr>
          <p:cNvSpPr txBox="1"/>
          <p:nvPr/>
        </p:nvSpPr>
        <p:spPr>
          <a:xfrm>
            <a:off x="0" y="5645859"/>
            <a:ext cx="12192000" cy="1015663"/>
          </a:xfrm>
          <a:prstGeom prst="rect">
            <a:avLst/>
          </a:prstGeom>
          <a:noFill/>
        </p:spPr>
        <p:txBody>
          <a:bodyPr wrap="square">
            <a:spAutoFit/>
          </a:bodyPr>
          <a:lstStyle/>
          <a:p>
            <a:pPr marL="342900" indent="-342900">
              <a:buFont typeface="Arial" panose="020B0604020202020204" pitchFamily="34" charset="0"/>
              <a:buChar char="•"/>
            </a:pPr>
            <a:r>
              <a:rPr lang="en-GB" sz="2000" dirty="0"/>
              <a:t>Scroll down to view all the files inside the $MFT files. Drag the horizontal scroll bar to the right to find many notable entries about the files reflected in the parsed $MFT file, such as their </a:t>
            </a:r>
            <a:r>
              <a:rPr lang="en-GB" sz="2000" dirty="0" err="1"/>
              <a:t>ParentPath</a:t>
            </a:r>
            <a:r>
              <a:rPr lang="en-GB" sz="2000" dirty="0"/>
              <a:t> (A) or their location in the NTFS file system, </a:t>
            </a:r>
            <a:r>
              <a:rPr lang="en-GB" sz="2000" dirty="0" err="1"/>
              <a:t>FileName</a:t>
            </a:r>
            <a:r>
              <a:rPr lang="en-GB" sz="2000" dirty="0"/>
              <a:t> or name of the files (B), their Extension (C), and </a:t>
            </a:r>
            <a:r>
              <a:rPr lang="en-GB" sz="2000" dirty="0" err="1"/>
              <a:t>FileSize</a:t>
            </a:r>
            <a:r>
              <a:rPr lang="en-GB" sz="2000" dirty="0"/>
              <a:t> (D).</a:t>
            </a:r>
            <a:endParaRPr lang="en-GB" sz="2000" b="1" dirty="0"/>
          </a:p>
        </p:txBody>
      </p:sp>
      <p:pic>
        <p:nvPicPr>
          <p:cNvPr id="3" name="Picture 2">
            <a:extLst>
              <a:ext uri="{FF2B5EF4-FFF2-40B4-BE49-F238E27FC236}">
                <a16:creationId xmlns:a16="http://schemas.microsoft.com/office/drawing/2014/main" id="{14E22103-75F2-C6BC-0D2C-F618833E4485}"/>
              </a:ext>
            </a:extLst>
          </p:cNvPr>
          <p:cNvPicPr>
            <a:picLocks noChangeAspect="1"/>
          </p:cNvPicPr>
          <p:nvPr/>
        </p:nvPicPr>
        <p:blipFill>
          <a:blip r:embed="rId2"/>
          <a:stretch>
            <a:fillRect/>
          </a:stretch>
        </p:blipFill>
        <p:spPr>
          <a:xfrm>
            <a:off x="1237396" y="1197405"/>
            <a:ext cx="9717207" cy="4174695"/>
          </a:xfrm>
          <a:prstGeom prst="rect">
            <a:avLst/>
          </a:prstGeom>
        </p:spPr>
      </p:pic>
    </p:spTree>
    <p:extLst>
      <p:ext uri="{BB962C8B-B14F-4D97-AF65-F5344CB8AC3E}">
        <p14:creationId xmlns:p14="http://schemas.microsoft.com/office/powerpoint/2010/main" val="39548952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C3012-CA0E-2F17-58E4-FF6FA1CCED7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66748F9-1645-B657-4101-DBB0BEAF47C2}"/>
              </a:ext>
            </a:extLst>
          </p:cNvPr>
          <p:cNvSpPr>
            <a:spLocks noGrp="1"/>
          </p:cNvSpPr>
          <p:nvPr>
            <p:ph type="title"/>
          </p:nvPr>
        </p:nvSpPr>
        <p:spPr>
          <a:xfrm>
            <a:off x="838200" y="-4333"/>
            <a:ext cx="10515600" cy="1325563"/>
          </a:xfrm>
        </p:spPr>
        <p:txBody>
          <a:bodyPr>
            <a:normAutofit/>
          </a:bodyPr>
          <a:lstStyle/>
          <a:p>
            <a:r>
              <a:rPr lang="en-US" sz="4000" b="1" dirty="0"/>
              <a:t>Step 6: Investigating Module Output</a:t>
            </a:r>
          </a:p>
        </p:txBody>
      </p:sp>
      <p:sp>
        <p:nvSpPr>
          <p:cNvPr id="9" name="TextBox 8">
            <a:extLst>
              <a:ext uri="{FF2B5EF4-FFF2-40B4-BE49-F238E27FC236}">
                <a16:creationId xmlns:a16="http://schemas.microsoft.com/office/drawing/2014/main" id="{1DFBB27A-591A-3F39-3DF9-95A3DE31C530}"/>
              </a:ext>
            </a:extLst>
          </p:cNvPr>
          <p:cNvSpPr txBox="1"/>
          <p:nvPr/>
        </p:nvSpPr>
        <p:spPr>
          <a:xfrm>
            <a:off x="0" y="5534561"/>
            <a:ext cx="12192000" cy="1323439"/>
          </a:xfrm>
          <a:prstGeom prst="rect">
            <a:avLst/>
          </a:prstGeom>
          <a:noFill/>
        </p:spPr>
        <p:txBody>
          <a:bodyPr wrap="square">
            <a:spAutoFit/>
          </a:bodyPr>
          <a:lstStyle/>
          <a:p>
            <a:pPr marL="342900" indent="-342900">
              <a:buFont typeface="Arial" panose="020B0604020202020204" pitchFamily="34" charset="0"/>
              <a:buChar char="•"/>
            </a:pPr>
            <a:r>
              <a:rPr lang="en-GB" sz="2000" dirty="0"/>
              <a:t>On dragging the horizontal scroll bar further to the right, you will observe Created0x10 (E) and Created0x30 (F), which represent the creation date and time of any file; LastModified0x10 (G) and LastModified0x30 (H),which represent the last modified date and time of any file; andLastRecordChange0x10 (I) and LastRecordChange0x30 (J), which represent the date and time when any change was recorded in any file</a:t>
            </a:r>
            <a:endParaRPr lang="en-GB" sz="2000" b="1" dirty="0"/>
          </a:p>
        </p:txBody>
      </p:sp>
      <p:pic>
        <p:nvPicPr>
          <p:cNvPr id="5" name="Picture 4">
            <a:extLst>
              <a:ext uri="{FF2B5EF4-FFF2-40B4-BE49-F238E27FC236}">
                <a16:creationId xmlns:a16="http://schemas.microsoft.com/office/drawing/2014/main" id="{417ACFE6-7F22-77BA-ECA9-3D10541189C7}"/>
              </a:ext>
            </a:extLst>
          </p:cNvPr>
          <p:cNvPicPr>
            <a:picLocks noChangeAspect="1"/>
          </p:cNvPicPr>
          <p:nvPr/>
        </p:nvPicPr>
        <p:blipFill>
          <a:blip r:embed="rId2"/>
          <a:stretch>
            <a:fillRect/>
          </a:stretch>
        </p:blipFill>
        <p:spPr>
          <a:xfrm>
            <a:off x="1335656" y="999923"/>
            <a:ext cx="9520688" cy="4275168"/>
          </a:xfrm>
          <a:prstGeom prst="rect">
            <a:avLst/>
          </a:prstGeom>
        </p:spPr>
      </p:pic>
    </p:spTree>
    <p:extLst>
      <p:ext uri="{BB962C8B-B14F-4D97-AF65-F5344CB8AC3E}">
        <p14:creationId xmlns:p14="http://schemas.microsoft.com/office/powerpoint/2010/main" val="8894150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E7A754-247C-F827-C027-76220B1F1CC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43AEC6B-3689-1142-4029-0801AD823D71}"/>
              </a:ext>
            </a:extLst>
          </p:cNvPr>
          <p:cNvSpPr>
            <a:spLocks noGrp="1"/>
          </p:cNvSpPr>
          <p:nvPr>
            <p:ph type="title"/>
          </p:nvPr>
        </p:nvSpPr>
        <p:spPr>
          <a:xfrm>
            <a:off x="838200" y="-4333"/>
            <a:ext cx="10515600" cy="1325563"/>
          </a:xfrm>
        </p:spPr>
        <p:txBody>
          <a:bodyPr>
            <a:normAutofit/>
          </a:bodyPr>
          <a:lstStyle/>
          <a:p>
            <a:r>
              <a:rPr lang="en-US" sz="4000" b="1" dirty="0"/>
              <a:t>Step 6: Investigating Module Output</a:t>
            </a:r>
          </a:p>
        </p:txBody>
      </p:sp>
      <p:sp>
        <p:nvSpPr>
          <p:cNvPr id="9" name="TextBox 8">
            <a:extLst>
              <a:ext uri="{FF2B5EF4-FFF2-40B4-BE49-F238E27FC236}">
                <a16:creationId xmlns:a16="http://schemas.microsoft.com/office/drawing/2014/main" id="{77056943-F1C0-24F9-A4AE-793D39E23B16}"/>
              </a:ext>
            </a:extLst>
          </p:cNvPr>
          <p:cNvSpPr txBox="1"/>
          <p:nvPr/>
        </p:nvSpPr>
        <p:spPr>
          <a:xfrm>
            <a:off x="0" y="5534561"/>
            <a:ext cx="12192000" cy="1015663"/>
          </a:xfrm>
          <a:prstGeom prst="rect">
            <a:avLst/>
          </a:prstGeom>
          <a:noFill/>
        </p:spPr>
        <p:txBody>
          <a:bodyPr wrap="square">
            <a:spAutoFit/>
          </a:bodyPr>
          <a:lstStyle/>
          <a:p>
            <a:pPr marL="342900" indent="-342900">
              <a:buFont typeface="Arial" panose="020B0604020202020204" pitchFamily="34" charset="0"/>
              <a:buChar char="•"/>
            </a:pPr>
            <a:r>
              <a:rPr lang="en-GB" sz="2000" dirty="0"/>
              <a:t>Upon dragging the horizontal slider further to the right, you can observe other entries such as LastAccess0x10 (K) and LastAccess0x30 (L), which represent the last access date and time of any file, along with the </a:t>
            </a:r>
            <a:r>
              <a:rPr lang="en-GB" sz="2000" dirty="0" err="1"/>
              <a:t>UpdateSequenceNumber</a:t>
            </a:r>
            <a:r>
              <a:rPr lang="en-GB" sz="2000" dirty="0"/>
              <a:t> (M), </a:t>
            </a:r>
            <a:r>
              <a:rPr lang="en-GB" sz="2000" dirty="0" err="1"/>
              <a:t>LogFileSequenceNumber</a:t>
            </a:r>
            <a:r>
              <a:rPr lang="en-GB" sz="2000" dirty="0"/>
              <a:t> (N), and </a:t>
            </a:r>
            <a:r>
              <a:rPr lang="en-GB" sz="2000" dirty="0" err="1"/>
              <a:t>SecurityId</a:t>
            </a:r>
            <a:r>
              <a:rPr lang="en-GB" sz="2000" dirty="0"/>
              <a:t> (O)</a:t>
            </a:r>
            <a:endParaRPr lang="en-GB" sz="2000" b="1" dirty="0"/>
          </a:p>
        </p:txBody>
      </p:sp>
      <p:pic>
        <p:nvPicPr>
          <p:cNvPr id="3" name="Picture 2">
            <a:extLst>
              <a:ext uri="{FF2B5EF4-FFF2-40B4-BE49-F238E27FC236}">
                <a16:creationId xmlns:a16="http://schemas.microsoft.com/office/drawing/2014/main" id="{F5BD3924-2DB0-CB61-6B39-AF4E16258F77}"/>
              </a:ext>
            </a:extLst>
          </p:cNvPr>
          <p:cNvPicPr>
            <a:picLocks noChangeAspect="1"/>
          </p:cNvPicPr>
          <p:nvPr/>
        </p:nvPicPr>
        <p:blipFill>
          <a:blip r:embed="rId2"/>
          <a:stretch>
            <a:fillRect/>
          </a:stretch>
        </p:blipFill>
        <p:spPr>
          <a:xfrm>
            <a:off x="1775109" y="990286"/>
            <a:ext cx="8641782" cy="4544275"/>
          </a:xfrm>
          <a:prstGeom prst="rect">
            <a:avLst/>
          </a:prstGeom>
        </p:spPr>
      </p:pic>
    </p:spTree>
    <p:extLst>
      <p:ext uri="{BB962C8B-B14F-4D97-AF65-F5344CB8AC3E}">
        <p14:creationId xmlns:p14="http://schemas.microsoft.com/office/powerpoint/2010/main" val="95191961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A82E2-F03A-2318-914C-9729BA4D8CE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AFDF8DB-ABEF-1103-54BA-556CA03C09C7}"/>
              </a:ext>
            </a:extLst>
          </p:cNvPr>
          <p:cNvSpPr>
            <a:spLocks noGrp="1"/>
          </p:cNvSpPr>
          <p:nvPr>
            <p:ph type="title"/>
          </p:nvPr>
        </p:nvSpPr>
        <p:spPr>
          <a:xfrm>
            <a:off x="838200" y="-4333"/>
            <a:ext cx="10515600" cy="1325563"/>
          </a:xfrm>
        </p:spPr>
        <p:txBody>
          <a:bodyPr>
            <a:normAutofit/>
          </a:bodyPr>
          <a:lstStyle/>
          <a:p>
            <a:r>
              <a:rPr lang="en-US" sz="4000" b="1" dirty="0"/>
              <a:t>Step 6: Investigating Module Output</a:t>
            </a:r>
          </a:p>
        </p:txBody>
      </p:sp>
      <p:sp>
        <p:nvSpPr>
          <p:cNvPr id="9" name="TextBox 8">
            <a:extLst>
              <a:ext uri="{FF2B5EF4-FFF2-40B4-BE49-F238E27FC236}">
                <a16:creationId xmlns:a16="http://schemas.microsoft.com/office/drawing/2014/main" id="{4BDE1921-21A8-F7B1-C7A4-3844EB0B1F00}"/>
              </a:ext>
            </a:extLst>
          </p:cNvPr>
          <p:cNvSpPr txBox="1"/>
          <p:nvPr/>
        </p:nvSpPr>
        <p:spPr>
          <a:xfrm>
            <a:off x="66675" y="3820061"/>
            <a:ext cx="12192000" cy="2862322"/>
          </a:xfrm>
          <a:prstGeom prst="rect">
            <a:avLst/>
          </a:prstGeom>
          <a:noFill/>
        </p:spPr>
        <p:txBody>
          <a:bodyPr wrap="square">
            <a:spAutoFit/>
          </a:bodyPr>
          <a:lstStyle/>
          <a:p>
            <a:pPr marL="342900" indent="-342900">
              <a:buFont typeface="Arial" panose="020B0604020202020204" pitchFamily="34" charset="0"/>
              <a:buChar char="•"/>
            </a:pPr>
            <a:r>
              <a:rPr lang="en-GB" sz="2000" dirty="0"/>
              <a:t>These entries are very important from a forensic point of view as you can identify and examine the last access and modified time of any specific file in the NTFS file system of the suspect machine. The $MFT file also holds information about files that are deleted, and its examination can help in the recovery of such files.</a:t>
            </a:r>
          </a:p>
          <a:p>
            <a:pPr marL="342900" indent="-342900">
              <a:buFont typeface="Arial" panose="020B0604020202020204" pitchFamily="34" charset="0"/>
              <a:buChar char="•"/>
            </a:pPr>
            <a:r>
              <a:rPr lang="en-GB" sz="2000" dirty="0"/>
              <a:t>Upon examining the entries, close the 20201016182035_MFTECmd_$MFT_Output.csv file.</a:t>
            </a:r>
          </a:p>
          <a:p>
            <a:pPr marL="342900" indent="-342900">
              <a:buFont typeface="Arial" panose="020B0604020202020204" pitchFamily="34" charset="0"/>
              <a:buChar char="•"/>
            </a:pPr>
            <a:r>
              <a:rPr lang="en-GB" sz="2000" dirty="0"/>
              <a:t>On File Explorer, navigate to C:\KAPE Output\KAPE Module Output\</a:t>
            </a:r>
            <a:r>
              <a:rPr lang="en-GB" sz="2000" dirty="0" err="1"/>
              <a:t>FileFolderAccess</a:t>
            </a:r>
            <a:r>
              <a:rPr lang="en-GB" sz="2000" dirty="0"/>
              <a:t> and you will see three .csv files: 20201016112054_AutomaticDestinations.csv and 20201016112055_CustomDestinations.csv, which contain information about parsed Jump Lists, and 20201016112056_LECmd_Output.csv, which contains details about parsed LNK files from the KAPE Target Output folder</a:t>
            </a:r>
          </a:p>
        </p:txBody>
      </p:sp>
      <p:pic>
        <p:nvPicPr>
          <p:cNvPr id="5" name="Picture 4">
            <a:extLst>
              <a:ext uri="{FF2B5EF4-FFF2-40B4-BE49-F238E27FC236}">
                <a16:creationId xmlns:a16="http://schemas.microsoft.com/office/drawing/2014/main" id="{B9527D73-0860-AEFB-4187-B6A76A9630F5}"/>
              </a:ext>
            </a:extLst>
          </p:cNvPr>
          <p:cNvPicPr>
            <a:picLocks noChangeAspect="1"/>
          </p:cNvPicPr>
          <p:nvPr/>
        </p:nvPicPr>
        <p:blipFill>
          <a:blip r:embed="rId2"/>
          <a:stretch>
            <a:fillRect/>
          </a:stretch>
        </p:blipFill>
        <p:spPr>
          <a:xfrm>
            <a:off x="658749" y="1300591"/>
            <a:ext cx="10874502" cy="2028825"/>
          </a:xfrm>
          <a:prstGeom prst="rect">
            <a:avLst/>
          </a:prstGeom>
        </p:spPr>
      </p:pic>
    </p:spTree>
    <p:extLst>
      <p:ext uri="{BB962C8B-B14F-4D97-AF65-F5344CB8AC3E}">
        <p14:creationId xmlns:p14="http://schemas.microsoft.com/office/powerpoint/2010/main" val="334696734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77765-894C-9D8E-C0EA-ACE7175959B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50504B1-B9ED-FB1C-ECD5-E7879AF5064F}"/>
              </a:ext>
            </a:extLst>
          </p:cNvPr>
          <p:cNvSpPr>
            <a:spLocks noGrp="1"/>
          </p:cNvSpPr>
          <p:nvPr>
            <p:ph type="title"/>
          </p:nvPr>
        </p:nvSpPr>
        <p:spPr>
          <a:xfrm>
            <a:off x="838200" y="-4333"/>
            <a:ext cx="10515600" cy="1325563"/>
          </a:xfrm>
        </p:spPr>
        <p:txBody>
          <a:bodyPr>
            <a:normAutofit/>
          </a:bodyPr>
          <a:lstStyle/>
          <a:p>
            <a:r>
              <a:rPr lang="en-US" sz="4000" b="1" dirty="0"/>
              <a:t>Step 6: Investigating Module Output</a:t>
            </a:r>
          </a:p>
        </p:txBody>
      </p:sp>
      <p:sp>
        <p:nvSpPr>
          <p:cNvPr id="9" name="TextBox 8">
            <a:extLst>
              <a:ext uri="{FF2B5EF4-FFF2-40B4-BE49-F238E27FC236}">
                <a16:creationId xmlns:a16="http://schemas.microsoft.com/office/drawing/2014/main" id="{F393044C-DB56-DE83-32A7-55B3331A76A8}"/>
              </a:ext>
            </a:extLst>
          </p:cNvPr>
          <p:cNvSpPr txBox="1"/>
          <p:nvPr/>
        </p:nvSpPr>
        <p:spPr>
          <a:xfrm>
            <a:off x="95250" y="5763161"/>
            <a:ext cx="12192000" cy="707886"/>
          </a:xfrm>
          <a:prstGeom prst="rect">
            <a:avLst/>
          </a:prstGeom>
          <a:noFill/>
        </p:spPr>
        <p:txBody>
          <a:bodyPr wrap="square">
            <a:spAutoFit/>
          </a:bodyPr>
          <a:lstStyle/>
          <a:p>
            <a:pPr marL="342900" indent="-342900">
              <a:buFont typeface="Arial" panose="020B0604020202020204" pitchFamily="34" charset="0"/>
              <a:buChar char="•"/>
            </a:pPr>
            <a:r>
              <a:rPr lang="en-GB" sz="2000" dirty="0"/>
              <a:t>We will first examine the Jump List files in 20201016112054_AutomaticDestinations.csv file. Double-click the file to open and view its contents</a:t>
            </a:r>
          </a:p>
        </p:txBody>
      </p:sp>
      <p:pic>
        <p:nvPicPr>
          <p:cNvPr id="3" name="Picture 2">
            <a:extLst>
              <a:ext uri="{FF2B5EF4-FFF2-40B4-BE49-F238E27FC236}">
                <a16:creationId xmlns:a16="http://schemas.microsoft.com/office/drawing/2014/main" id="{D86728CA-C52B-068A-2074-4BE9FFB7CF17}"/>
              </a:ext>
            </a:extLst>
          </p:cNvPr>
          <p:cNvPicPr>
            <a:picLocks noChangeAspect="1"/>
          </p:cNvPicPr>
          <p:nvPr/>
        </p:nvPicPr>
        <p:blipFill>
          <a:blip r:embed="rId2"/>
          <a:stretch>
            <a:fillRect/>
          </a:stretch>
        </p:blipFill>
        <p:spPr>
          <a:xfrm>
            <a:off x="2205037" y="1066531"/>
            <a:ext cx="7781926" cy="4543205"/>
          </a:xfrm>
          <a:prstGeom prst="rect">
            <a:avLst/>
          </a:prstGeom>
        </p:spPr>
      </p:pic>
    </p:spTree>
    <p:extLst>
      <p:ext uri="{BB962C8B-B14F-4D97-AF65-F5344CB8AC3E}">
        <p14:creationId xmlns:p14="http://schemas.microsoft.com/office/powerpoint/2010/main" val="208273186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ABEA4-1EE2-4D42-E683-5CC67C275EE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160E701-BA3E-6B40-C4EA-13999A961022}"/>
              </a:ext>
            </a:extLst>
          </p:cNvPr>
          <p:cNvSpPr>
            <a:spLocks noGrp="1"/>
          </p:cNvSpPr>
          <p:nvPr>
            <p:ph type="title"/>
          </p:nvPr>
        </p:nvSpPr>
        <p:spPr>
          <a:xfrm>
            <a:off x="838200" y="-4333"/>
            <a:ext cx="10515600" cy="1325563"/>
          </a:xfrm>
        </p:spPr>
        <p:txBody>
          <a:bodyPr>
            <a:normAutofit/>
          </a:bodyPr>
          <a:lstStyle/>
          <a:p>
            <a:r>
              <a:rPr lang="en-US" sz="4000" b="1" dirty="0"/>
              <a:t>Step 6: Investigating Module Output</a:t>
            </a:r>
          </a:p>
        </p:txBody>
      </p:sp>
      <p:sp>
        <p:nvSpPr>
          <p:cNvPr id="9" name="TextBox 8">
            <a:extLst>
              <a:ext uri="{FF2B5EF4-FFF2-40B4-BE49-F238E27FC236}">
                <a16:creationId xmlns:a16="http://schemas.microsoft.com/office/drawing/2014/main" id="{12F06D73-838B-998C-2DBA-386F34BDDF4D}"/>
              </a:ext>
            </a:extLst>
          </p:cNvPr>
          <p:cNvSpPr txBox="1"/>
          <p:nvPr/>
        </p:nvSpPr>
        <p:spPr>
          <a:xfrm>
            <a:off x="95250" y="5467886"/>
            <a:ext cx="12192000" cy="1323439"/>
          </a:xfrm>
          <a:prstGeom prst="rect">
            <a:avLst/>
          </a:prstGeom>
          <a:noFill/>
        </p:spPr>
        <p:txBody>
          <a:bodyPr wrap="square">
            <a:spAutoFit/>
          </a:bodyPr>
          <a:lstStyle/>
          <a:p>
            <a:pPr marL="342900" indent="-342900">
              <a:buFont typeface="Arial" panose="020B0604020202020204" pitchFamily="34" charset="0"/>
              <a:buChar char="•"/>
            </a:pPr>
            <a:r>
              <a:rPr lang="en-GB" sz="2000" dirty="0"/>
              <a:t>Some of the notable entries found in the 20201016112054_AutomaticDestinations.csv file are </a:t>
            </a:r>
            <a:r>
              <a:rPr lang="en-GB" sz="2000" dirty="0" err="1"/>
              <a:t>SourceFile</a:t>
            </a:r>
            <a:r>
              <a:rPr lang="en-GB" sz="2000" dirty="0"/>
              <a:t> or the path of the Module source (A), </a:t>
            </a:r>
            <a:r>
              <a:rPr lang="en-GB" sz="2000" dirty="0" err="1"/>
              <a:t>SourceCreated</a:t>
            </a:r>
            <a:r>
              <a:rPr lang="en-GB" sz="2000" dirty="0"/>
              <a:t>, </a:t>
            </a:r>
            <a:r>
              <a:rPr lang="en-GB" sz="2000" dirty="0" err="1"/>
              <a:t>SourceModified</a:t>
            </a:r>
            <a:r>
              <a:rPr lang="en-GB" sz="2000" dirty="0"/>
              <a:t>, </a:t>
            </a:r>
            <a:r>
              <a:rPr lang="en-GB" sz="2000" dirty="0" err="1"/>
              <a:t>SourceAccessed</a:t>
            </a:r>
            <a:r>
              <a:rPr lang="en-GB" sz="2000" dirty="0"/>
              <a:t> (B) </a:t>
            </a:r>
            <a:r>
              <a:rPr lang="en-GB" sz="2000" dirty="0" err="1"/>
              <a:t>APPId</a:t>
            </a:r>
            <a:r>
              <a:rPr lang="en-GB" sz="2000" dirty="0"/>
              <a:t> information (C), path of the target Jump Lists (D), </a:t>
            </a:r>
            <a:r>
              <a:rPr lang="en-GB" sz="2000" dirty="0" err="1"/>
              <a:t>TargetCreated</a:t>
            </a:r>
            <a:r>
              <a:rPr lang="en-GB" sz="2000" dirty="0"/>
              <a:t>, </a:t>
            </a:r>
            <a:r>
              <a:rPr lang="en-GB" sz="2000" dirty="0" err="1"/>
              <a:t>TargetModified</a:t>
            </a:r>
            <a:r>
              <a:rPr lang="en-GB" sz="2000" dirty="0"/>
              <a:t> and </a:t>
            </a:r>
            <a:r>
              <a:rPr lang="en-GB" sz="2000" dirty="0" err="1"/>
              <a:t>TargetAccessed</a:t>
            </a:r>
            <a:r>
              <a:rPr lang="en-GB" sz="2000" dirty="0"/>
              <a:t> date and time (E), and </a:t>
            </a:r>
            <a:r>
              <a:rPr lang="en-GB" sz="2000" dirty="0" err="1"/>
              <a:t>FileSize</a:t>
            </a:r>
            <a:r>
              <a:rPr lang="en-GB" sz="2000" dirty="0"/>
              <a:t> (F)</a:t>
            </a:r>
          </a:p>
        </p:txBody>
      </p:sp>
      <p:pic>
        <p:nvPicPr>
          <p:cNvPr id="5" name="Picture 4">
            <a:extLst>
              <a:ext uri="{FF2B5EF4-FFF2-40B4-BE49-F238E27FC236}">
                <a16:creationId xmlns:a16="http://schemas.microsoft.com/office/drawing/2014/main" id="{6C946113-B670-E437-D2CB-7323B0B81EED}"/>
              </a:ext>
            </a:extLst>
          </p:cNvPr>
          <p:cNvPicPr>
            <a:picLocks noChangeAspect="1"/>
          </p:cNvPicPr>
          <p:nvPr/>
        </p:nvPicPr>
        <p:blipFill>
          <a:blip r:embed="rId2"/>
          <a:stretch>
            <a:fillRect/>
          </a:stretch>
        </p:blipFill>
        <p:spPr>
          <a:xfrm>
            <a:off x="838200" y="1027673"/>
            <a:ext cx="10901719" cy="4440213"/>
          </a:xfrm>
          <a:prstGeom prst="rect">
            <a:avLst/>
          </a:prstGeom>
        </p:spPr>
      </p:pic>
    </p:spTree>
    <p:extLst>
      <p:ext uri="{BB962C8B-B14F-4D97-AF65-F5344CB8AC3E}">
        <p14:creationId xmlns:p14="http://schemas.microsoft.com/office/powerpoint/2010/main" val="3798480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EB8F7-AA78-110C-93C0-DF997B1E30B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35F0F7E-AB85-8B99-7A13-8A82F01C53C6}"/>
              </a:ext>
            </a:extLst>
          </p:cNvPr>
          <p:cNvSpPr>
            <a:spLocks noGrp="1"/>
          </p:cNvSpPr>
          <p:nvPr>
            <p:ph type="title"/>
          </p:nvPr>
        </p:nvSpPr>
        <p:spPr>
          <a:xfrm>
            <a:off x="838200" y="-4333"/>
            <a:ext cx="10515600" cy="1325563"/>
          </a:xfrm>
        </p:spPr>
        <p:txBody>
          <a:bodyPr>
            <a:normAutofit/>
          </a:bodyPr>
          <a:lstStyle/>
          <a:p>
            <a:r>
              <a:rPr lang="en-US" sz="4000" b="1" dirty="0"/>
              <a:t>Step 6: Investigating Module Output</a:t>
            </a:r>
          </a:p>
        </p:txBody>
      </p:sp>
      <p:sp>
        <p:nvSpPr>
          <p:cNvPr id="9" name="TextBox 8">
            <a:extLst>
              <a:ext uri="{FF2B5EF4-FFF2-40B4-BE49-F238E27FC236}">
                <a16:creationId xmlns:a16="http://schemas.microsoft.com/office/drawing/2014/main" id="{A0A588F2-3619-5A4E-3948-8B28EA18CE48}"/>
              </a:ext>
            </a:extLst>
          </p:cNvPr>
          <p:cNvSpPr txBox="1"/>
          <p:nvPr/>
        </p:nvSpPr>
        <p:spPr>
          <a:xfrm>
            <a:off x="95250" y="5467886"/>
            <a:ext cx="12192000" cy="1323439"/>
          </a:xfrm>
          <a:prstGeom prst="rect">
            <a:avLst/>
          </a:prstGeom>
          <a:noFill/>
        </p:spPr>
        <p:txBody>
          <a:bodyPr wrap="square">
            <a:spAutoFit/>
          </a:bodyPr>
          <a:lstStyle/>
          <a:p>
            <a:pPr marL="342900" indent="-342900">
              <a:buFont typeface="Arial" panose="020B0604020202020204" pitchFamily="34" charset="0"/>
              <a:buChar char="•"/>
            </a:pPr>
            <a:r>
              <a:rPr lang="en-GB" sz="2000" dirty="0"/>
              <a:t>Some of the notable entries found in the 20201016112054_AutomaticDestinations.csv file are </a:t>
            </a:r>
            <a:r>
              <a:rPr lang="en-GB" sz="2000" dirty="0" err="1"/>
              <a:t>SourceFile</a:t>
            </a:r>
            <a:r>
              <a:rPr lang="en-GB" sz="2000" dirty="0"/>
              <a:t> or the path of the Module source (A), </a:t>
            </a:r>
            <a:r>
              <a:rPr lang="en-GB" sz="2000" dirty="0" err="1"/>
              <a:t>SourceCreated</a:t>
            </a:r>
            <a:r>
              <a:rPr lang="en-GB" sz="2000" dirty="0"/>
              <a:t>, </a:t>
            </a:r>
            <a:r>
              <a:rPr lang="en-GB" sz="2000" dirty="0" err="1"/>
              <a:t>SourceModified</a:t>
            </a:r>
            <a:r>
              <a:rPr lang="en-GB" sz="2000" dirty="0"/>
              <a:t>, </a:t>
            </a:r>
            <a:r>
              <a:rPr lang="en-GB" sz="2000" dirty="0" err="1"/>
              <a:t>SourceAccessed</a:t>
            </a:r>
            <a:r>
              <a:rPr lang="en-GB" sz="2000" dirty="0"/>
              <a:t> (B) </a:t>
            </a:r>
            <a:r>
              <a:rPr lang="en-GB" sz="2000" dirty="0" err="1"/>
              <a:t>APPId</a:t>
            </a:r>
            <a:r>
              <a:rPr lang="en-GB" sz="2000" dirty="0"/>
              <a:t> information (C), path of the target Jump Lists (D), </a:t>
            </a:r>
            <a:r>
              <a:rPr lang="en-GB" sz="2000" dirty="0" err="1"/>
              <a:t>TargetCreated</a:t>
            </a:r>
            <a:r>
              <a:rPr lang="en-GB" sz="2000" dirty="0"/>
              <a:t>, </a:t>
            </a:r>
            <a:r>
              <a:rPr lang="en-GB" sz="2000" dirty="0" err="1"/>
              <a:t>TargetModified</a:t>
            </a:r>
            <a:r>
              <a:rPr lang="en-GB" sz="2000" dirty="0"/>
              <a:t> and </a:t>
            </a:r>
            <a:r>
              <a:rPr lang="en-GB" sz="2000" dirty="0" err="1"/>
              <a:t>TargetAccessed</a:t>
            </a:r>
            <a:r>
              <a:rPr lang="en-GB" sz="2000" dirty="0"/>
              <a:t> date and time (E), and </a:t>
            </a:r>
            <a:r>
              <a:rPr lang="en-GB" sz="2000" dirty="0" err="1"/>
              <a:t>FileSize</a:t>
            </a:r>
            <a:r>
              <a:rPr lang="en-GB" sz="2000" dirty="0"/>
              <a:t> (F)</a:t>
            </a:r>
          </a:p>
        </p:txBody>
      </p:sp>
      <p:pic>
        <p:nvPicPr>
          <p:cNvPr id="3" name="Picture 2">
            <a:extLst>
              <a:ext uri="{FF2B5EF4-FFF2-40B4-BE49-F238E27FC236}">
                <a16:creationId xmlns:a16="http://schemas.microsoft.com/office/drawing/2014/main" id="{52E50E9C-EBBA-23E1-3798-DC8DDC05D328}"/>
              </a:ext>
            </a:extLst>
          </p:cNvPr>
          <p:cNvPicPr>
            <a:picLocks noChangeAspect="1"/>
          </p:cNvPicPr>
          <p:nvPr/>
        </p:nvPicPr>
        <p:blipFill>
          <a:blip r:embed="rId2"/>
          <a:stretch>
            <a:fillRect/>
          </a:stretch>
        </p:blipFill>
        <p:spPr>
          <a:xfrm>
            <a:off x="252688" y="1330755"/>
            <a:ext cx="11686624" cy="3410078"/>
          </a:xfrm>
          <a:prstGeom prst="rect">
            <a:avLst/>
          </a:prstGeom>
        </p:spPr>
      </p:pic>
    </p:spTree>
    <p:extLst>
      <p:ext uri="{BB962C8B-B14F-4D97-AF65-F5344CB8AC3E}">
        <p14:creationId xmlns:p14="http://schemas.microsoft.com/office/powerpoint/2010/main" val="5951438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2DB69-902E-BBC7-AA1F-447B0FED0DF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5153994-61A2-BAD1-CC35-871E3526EDA4}"/>
              </a:ext>
            </a:extLst>
          </p:cNvPr>
          <p:cNvSpPr>
            <a:spLocks noGrp="1"/>
          </p:cNvSpPr>
          <p:nvPr>
            <p:ph type="title"/>
          </p:nvPr>
        </p:nvSpPr>
        <p:spPr>
          <a:xfrm>
            <a:off x="838200" y="-4333"/>
            <a:ext cx="10515600" cy="1325563"/>
          </a:xfrm>
        </p:spPr>
        <p:txBody>
          <a:bodyPr>
            <a:normAutofit/>
          </a:bodyPr>
          <a:lstStyle/>
          <a:p>
            <a:r>
              <a:rPr lang="en-US" sz="4000" b="1" dirty="0"/>
              <a:t>Step 6: Investigating Module Output</a:t>
            </a:r>
          </a:p>
        </p:txBody>
      </p:sp>
      <p:sp>
        <p:nvSpPr>
          <p:cNvPr id="9" name="TextBox 8">
            <a:extLst>
              <a:ext uri="{FF2B5EF4-FFF2-40B4-BE49-F238E27FC236}">
                <a16:creationId xmlns:a16="http://schemas.microsoft.com/office/drawing/2014/main" id="{087CC14A-2C68-7F96-EE4F-250226BCDC43}"/>
              </a:ext>
            </a:extLst>
          </p:cNvPr>
          <p:cNvSpPr txBox="1"/>
          <p:nvPr/>
        </p:nvSpPr>
        <p:spPr>
          <a:xfrm>
            <a:off x="133350" y="5839361"/>
            <a:ext cx="12192000" cy="707886"/>
          </a:xfrm>
          <a:prstGeom prst="rect">
            <a:avLst/>
          </a:prstGeom>
          <a:noFill/>
        </p:spPr>
        <p:txBody>
          <a:bodyPr wrap="square">
            <a:spAutoFit/>
          </a:bodyPr>
          <a:lstStyle/>
          <a:p>
            <a:pPr marL="342900" indent="-342900">
              <a:buFont typeface="Arial" panose="020B0604020202020204" pitchFamily="34" charset="0"/>
              <a:buChar char="•"/>
            </a:pPr>
            <a:r>
              <a:rPr lang="en-GB" sz="2000" dirty="0"/>
              <a:t>On opening the 20201016112055_CustomDestinations.csv file, you will receive similar type of information as found in the 20201016112054_AutomaticDestinations.csv file.</a:t>
            </a:r>
          </a:p>
        </p:txBody>
      </p:sp>
      <p:pic>
        <p:nvPicPr>
          <p:cNvPr id="5" name="Picture 4">
            <a:extLst>
              <a:ext uri="{FF2B5EF4-FFF2-40B4-BE49-F238E27FC236}">
                <a16:creationId xmlns:a16="http://schemas.microsoft.com/office/drawing/2014/main" id="{1C8B063C-DA69-95E0-C7B8-25637776D02E}"/>
              </a:ext>
            </a:extLst>
          </p:cNvPr>
          <p:cNvPicPr>
            <a:picLocks noChangeAspect="1"/>
          </p:cNvPicPr>
          <p:nvPr/>
        </p:nvPicPr>
        <p:blipFill>
          <a:blip r:embed="rId2"/>
          <a:stretch>
            <a:fillRect/>
          </a:stretch>
        </p:blipFill>
        <p:spPr>
          <a:xfrm>
            <a:off x="1654752" y="1048054"/>
            <a:ext cx="8882495" cy="4761891"/>
          </a:xfrm>
          <a:prstGeom prst="rect">
            <a:avLst/>
          </a:prstGeom>
        </p:spPr>
      </p:pic>
    </p:spTree>
    <p:extLst>
      <p:ext uri="{BB962C8B-B14F-4D97-AF65-F5344CB8AC3E}">
        <p14:creationId xmlns:p14="http://schemas.microsoft.com/office/powerpoint/2010/main" val="44868108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57FA6-D4EC-37AF-AC4B-6AE5B5E2279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148E7CC-8ACE-E458-F901-5D278374D8D4}"/>
              </a:ext>
            </a:extLst>
          </p:cNvPr>
          <p:cNvSpPr>
            <a:spLocks noGrp="1"/>
          </p:cNvSpPr>
          <p:nvPr>
            <p:ph type="title"/>
          </p:nvPr>
        </p:nvSpPr>
        <p:spPr>
          <a:xfrm>
            <a:off x="838200" y="-4333"/>
            <a:ext cx="10515600" cy="1325563"/>
          </a:xfrm>
        </p:spPr>
        <p:txBody>
          <a:bodyPr>
            <a:normAutofit/>
          </a:bodyPr>
          <a:lstStyle/>
          <a:p>
            <a:r>
              <a:rPr lang="en-US" sz="4000" b="1" dirty="0"/>
              <a:t>Step 6: Investigating Module Output</a:t>
            </a:r>
          </a:p>
        </p:txBody>
      </p:sp>
      <p:sp>
        <p:nvSpPr>
          <p:cNvPr id="9" name="TextBox 8">
            <a:extLst>
              <a:ext uri="{FF2B5EF4-FFF2-40B4-BE49-F238E27FC236}">
                <a16:creationId xmlns:a16="http://schemas.microsoft.com/office/drawing/2014/main" id="{56A32F7A-65F7-EB00-C18B-C01DD4F64202}"/>
              </a:ext>
            </a:extLst>
          </p:cNvPr>
          <p:cNvSpPr txBox="1"/>
          <p:nvPr/>
        </p:nvSpPr>
        <p:spPr>
          <a:xfrm>
            <a:off x="0" y="4634778"/>
            <a:ext cx="12192000" cy="2246769"/>
          </a:xfrm>
          <a:prstGeom prst="rect">
            <a:avLst/>
          </a:prstGeom>
          <a:noFill/>
        </p:spPr>
        <p:txBody>
          <a:bodyPr wrap="square">
            <a:spAutoFit/>
          </a:bodyPr>
          <a:lstStyle/>
          <a:p>
            <a:pPr marL="342900" indent="-342900">
              <a:buFont typeface="Arial" panose="020B0604020202020204" pitchFamily="34" charset="0"/>
              <a:buChar char="•"/>
            </a:pPr>
            <a:r>
              <a:rPr lang="en-GB" sz="2000" dirty="0"/>
              <a:t>Examine all the Jump Lists in the 20201016112055_CustomDestinations.csv and close the file without saving</a:t>
            </a:r>
          </a:p>
          <a:p>
            <a:pPr marL="342900" indent="-342900">
              <a:buFont typeface="Arial" panose="020B0604020202020204" pitchFamily="34" charset="0"/>
              <a:buChar char="•"/>
            </a:pPr>
            <a:r>
              <a:rPr lang="en-GB" sz="2000" dirty="0"/>
              <a:t>Now, open the 20201016112056_LECmd_Output.csv file. You will see notable entries such as </a:t>
            </a:r>
            <a:r>
              <a:rPr lang="en-GB" sz="2000" dirty="0" err="1"/>
              <a:t>SourceFile</a:t>
            </a:r>
            <a:r>
              <a:rPr lang="en-GB" sz="2000" dirty="0"/>
              <a:t> (A), </a:t>
            </a:r>
            <a:r>
              <a:rPr lang="en-GB" sz="2000" dirty="0" err="1"/>
              <a:t>SourceCreated</a:t>
            </a:r>
            <a:r>
              <a:rPr lang="en-GB" sz="2000" dirty="0"/>
              <a:t>, </a:t>
            </a:r>
            <a:r>
              <a:rPr lang="en-GB" sz="2000" dirty="0" err="1"/>
              <a:t>SourceModified</a:t>
            </a:r>
            <a:r>
              <a:rPr lang="en-GB" sz="2000" dirty="0"/>
              <a:t> and </a:t>
            </a:r>
            <a:r>
              <a:rPr lang="en-GB" sz="2000" dirty="0" err="1"/>
              <a:t>SourceAccessed</a:t>
            </a:r>
            <a:r>
              <a:rPr lang="en-GB" sz="2000" dirty="0"/>
              <a:t>–related Timestamps (B), </a:t>
            </a:r>
            <a:r>
              <a:rPr lang="en-GB" sz="2000" dirty="0" err="1"/>
              <a:t>TargetCreated</a:t>
            </a:r>
            <a:r>
              <a:rPr lang="en-GB" sz="2000" dirty="0"/>
              <a:t>, </a:t>
            </a:r>
            <a:r>
              <a:rPr lang="en-GB" sz="2000" dirty="0" err="1"/>
              <a:t>TargetModified</a:t>
            </a:r>
            <a:r>
              <a:rPr lang="en-GB" sz="2000" dirty="0"/>
              <a:t>, and </a:t>
            </a:r>
            <a:r>
              <a:rPr lang="en-GB" sz="2000" dirty="0" err="1"/>
              <a:t>TargetAccessed</a:t>
            </a:r>
            <a:r>
              <a:rPr lang="en-GB" sz="2000" dirty="0"/>
              <a:t>–related Timestamps (C), </a:t>
            </a:r>
            <a:r>
              <a:rPr lang="en-GB" sz="2000" dirty="0" err="1"/>
              <a:t>FileSize</a:t>
            </a:r>
            <a:r>
              <a:rPr lang="en-GB" sz="2000" dirty="0"/>
              <a:t> (D), </a:t>
            </a:r>
            <a:r>
              <a:rPr lang="en-GB" sz="2000" dirty="0" err="1"/>
              <a:t>RelativePath</a:t>
            </a:r>
            <a:r>
              <a:rPr lang="en-GB" sz="2000" dirty="0"/>
              <a:t> (E), </a:t>
            </a:r>
            <a:r>
              <a:rPr lang="en-GB" sz="2000" dirty="0" err="1"/>
              <a:t>TargetIDAbsolutePath</a:t>
            </a:r>
            <a:r>
              <a:rPr lang="en-GB" sz="2000" dirty="0"/>
              <a:t> (F), </a:t>
            </a:r>
            <a:r>
              <a:rPr lang="en-GB" sz="2000" dirty="0" err="1"/>
              <a:t>TargetMFTEntryNumber</a:t>
            </a:r>
            <a:r>
              <a:rPr lang="en-GB" sz="2000" dirty="0"/>
              <a:t> (G), </a:t>
            </a:r>
            <a:r>
              <a:rPr lang="en-GB" sz="2000" dirty="0" err="1"/>
              <a:t>TargetMFTSequenceNumber</a:t>
            </a:r>
            <a:r>
              <a:rPr lang="en-GB" sz="2000" dirty="0"/>
              <a:t> (H), </a:t>
            </a:r>
            <a:r>
              <a:rPr lang="en-GB" sz="2000" dirty="0" err="1"/>
              <a:t>MachineID</a:t>
            </a:r>
            <a:r>
              <a:rPr lang="en-GB" sz="2000" dirty="0"/>
              <a:t> (I), and </a:t>
            </a:r>
            <a:r>
              <a:rPr lang="en-GB" sz="2000" dirty="0" err="1"/>
              <a:t>MachineMACAddress</a:t>
            </a:r>
            <a:r>
              <a:rPr lang="en-GB" sz="2000" dirty="0"/>
              <a:t> (J)</a:t>
            </a:r>
          </a:p>
        </p:txBody>
      </p:sp>
      <p:pic>
        <p:nvPicPr>
          <p:cNvPr id="3" name="Picture 2">
            <a:extLst>
              <a:ext uri="{FF2B5EF4-FFF2-40B4-BE49-F238E27FC236}">
                <a16:creationId xmlns:a16="http://schemas.microsoft.com/office/drawing/2014/main" id="{03BD43D3-F9F0-1A17-305F-EF6CD17EB4B6}"/>
              </a:ext>
            </a:extLst>
          </p:cNvPr>
          <p:cNvPicPr>
            <a:picLocks noChangeAspect="1"/>
          </p:cNvPicPr>
          <p:nvPr/>
        </p:nvPicPr>
        <p:blipFill>
          <a:blip r:embed="rId2"/>
          <a:stretch>
            <a:fillRect/>
          </a:stretch>
        </p:blipFill>
        <p:spPr>
          <a:xfrm>
            <a:off x="485309" y="1099837"/>
            <a:ext cx="5487332" cy="3535410"/>
          </a:xfrm>
          <a:prstGeom prst="rect">
            <a:avLst/>
          </a:prstGeom>
        </p:spPr>
      </p:pic>
      <p:pic>
        <p:nvPicPr>
          <p:cNvPr id="7" name="Picture 6">
            <a:extLst>
              <a:ext uri="{FF2B5EF4-FFF2-40B4-BE49-F238E27FC236}">
                <a16:creationId xmlns:a16="http://schemas.microsoft.com/office/drawing/2014/main" id="{FAD5AE84-5AE4-8F6B-7ED6-F0B1FA217E8B}"/>
              </a:ext>
            </a:extLst>
          </p:cNvPr>
          <p:cNvPicPr>
            <a:picLocks noChangeAspect="1"/>
          </p:cNvPicPr>
          <p:nvPr/>
        </p:nvPicPr>
        <p:blipFill>
          <a:blip r:embed="rId3"/>
          <a:stretch>
            <a:fillRect/>
          </a:stretch>
        </p:blipFill>
        <p:spPr>
          <a:xfrm>
            <a:off x="6629169" y="1092481"/>
            <a:ext cx="4906302" cy="1844263"/>
          </a:xfrm>
          <a:prstGeom prst="rect">
            <a:avLst/>
          </a:prstGeom>
        </p:spPr>
      </p:pic>
      <p:pic>
        <p:nvPicPr>
          <p:cNvPr id="10" name="Picture 9">
            <a:extLst>
              <a:ext uri="{FF2B5EF4-FFF2-40B4-BE49-F238E27FC236}">
                <a16:creationId xmlns:a16="http://schemas.microsoft.com/office/drawing/2014/main" id="{6A7F040D-78DF-5650-A5FE-172CCDF11250}"/>
              </a:ext>
            </a:extLst>
          </p:cNvPr>
          <p:cNvPicPr>
            <a:picLocks noChangeAspect="1"/>
          </p:cNvPicPr>
          <p:nvPr/>
        </p:nvPicPr>
        <p:blipFill>
          <a:blip r:embed="rId4"/>
          <a:stretch>
            <a:fillRect/>
          </a:stretch>
        </p:blipFill>
        <p:spPr>
          <a:xfrm>
            <a:off x="6629169" y="2893605"/>
            <a:ext cx="4906302" cy="1741173"/>
          </a:xfrm>
          <a:prstGeom prst="rect">
            <a:avLst/>
          </a:prstGeom>
        </p:spPr>
      </p:pic>
    </p:spTree>
    <p:extLst>
      <p:ext uri="{BB962C8B-B14F-4D97-AF65-F5344CB8AC3E}">
        <p14:creationId xmlns:p14="http://schemas.microsoft.com/office/powerpoint/2010/main" val="201338176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8A755-CCF5-9235-72AE-8C0837568FE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C99F93A-7AB5-F224-E804-2BA9BDA75BBC}"/>
              </a:ext>
            </a:extLst>
          </p:cNvPr>
          <p:cNvSpPr>
            <a:spLocks noGrp="1"/>
          </p:cNvSpPr>
          <p:nvPr>
            <p:ph type="title"/>
          </p:nvPr>
        </p:nvSpPr>
        <p:spPr>
          <a:xfrm>
            <a:off x="838200" y="-4333"/>
            <a:ext cx="10515600" cy="1325563"/>
          </a:xfrm>
        </p:spPr>
        <p:txBody>
          <a:bodyPr>
            <a:normAutofit/>
          </a:bodyPr>
          <a:lstStyle/>
          <a:p>
            <a:r>
              <a:rPr lang="en-US" sz="4000" b="1" dirty="0"/>
              <a:t>Step 6: Investigating Module Output</a:t>
            </a:r>
          </a:p>
        </p:txBody>
      </p:sp>
      <p:sp>
        <p:nvSpPr>
          <p:cNvPr id="9" name="TextBox 8">
            <a:extLst>
              <a:ext uri="{FF2B5EF4-FFF2-40B4-BE49-F238E27FC236}">
                <a16:creationId xmlns:a16="http://schemas.microsoft.com/office/drawing/2014/main" id="{6FE74E6D-D59A-D176-5BF2-D3D16BCEF356}"/>
              </a:ext>
            </a:extLst>
          </p:cNvPr>
          <p:cNvSpPr txBox="1"/>
          <p:nvPr/>
        </p:nvSpPr>
        <p:spPr>
          <a:xfrm>
            <a:off x="0" y="5282478"/>
            <a:ext cx="12192000" cy="1323439"/>
          </a:xfrm>
          <a:prstGeom prst="rect">
            <a:avLst/>
          </a:prstGeom>
          <a:noFill/>
        </p:spPr>
        <p:txBody>
          <a:bodyPr wrap="square">
            <a:spAutoFit/>
          </a:bodyPr>
          <a:lstStyle/>
          <a:p>
            <a:pPr marL="342900" indent="-342900">
              <a:buFont typeface="Arial" panose="020B0604020202020204" pitchFamily="34" charset="0"/>
              <a:buChar char="•"/>
            </a:pPr>
            <a:r>
              <a:rPr lang="en-GB" sz="2000" dirty="0"/>
              <a:t>The examination of these entries about the LNK files and Jump Lists can provide useful information about the user activities on the system</a:t>
            </a:r>
          </a:p>
          <a:p>
            <a:pPr marL="342900" indent="-342900">
              <a:buFont typeface="Arial" panose="020B0604020202020204" pitchFamily="34" charset="0"/>
              <a:buChar char="•"/>
            </a:pPr>
            <a:r>
              <a:rPr lang="en-GB" sz="2000" dirty="0"/>
              <a:t>Thus, you can use the KAPE tool to acquire and process forensically valuable data and expedite the investigation</a:t>
            </a:r>
          </a:p>
        </p:txBody>
      </p:sp>
      <p:pic>
        <p:nvPicPr>
          <p:cNvPr id="5" name="Picture 4">
            <a:extLst>
              <a:ext uri="{FF2B5EF4-FFF2-40B4-BE49-F238E27FC236}">
                <a16:creationId xmlns:a16="http://schemas.microsoft.com/office/drawing/2014/main" id="{386A8D80-FF46-DE38-EA9F-6A62513639C6}"/>
              </a:ext>
            </a:extLst>
          </p:cNvPr>
          <p:cNvPicPr>
            <a:picLocks noChangeAspect="1"/>
          </p:cNvPicPr>
          <p:nvPr/>
        </p:nvPicPr>
        <p:blipFill>
          <a:blip r:embed="rId2"/>
          <a:stretch>
            <a:fillRect/>
          </a:stretch>
        </p:blipFill>
        <p:spPr>
          <a:xfrm>
            <a:off x="1370207" y="1321230"/>
            <a:ext cx="9983593" cy="3524742"/>
          </a:xfrm>
          <a:prstGeom prst="rect">
            <a:avLst/>
          </a:prstGeom>
        </p:spPr>
      </p:pic>
    </p:spTree>
    <p:extLst>
      <p:ext uri="{BB962C8B-B14F-4D97-AF65-F5344CB8AC3E}">
        <p14:creationId xmlns:p14="http://schemas.microsoft.com/office/powerpoint/2010/main" val="3159355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CE56D-866C-B20E-CC7E-756B2F8919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DAFB14-0A5F-8630-C805-1BC650723502}"/>
              </a:ext>
            </a:extLst>
          </p:cNvPr>
          <p:cNvSpPr>
            <a:spLocks noGrp="1"/>
          </p:cNvSpPr>
          <p:nvPr>
            <p:ph type="title"/>
          </p:nvPr>
        </p:nvSpPr>
        <p:spPr/>
        <p:txBody>
          <a:bodyPr/>
          <a:lstStyle/>
          <a:p>
            <a:r>
              <a:rPr lang="en-US" dirty="0"/>
              <a:t>LAB 2 : Investigating Forensic Image of Windows RAM</a:t>
            </a:r>
          </a:p>
        </p:txBody>
      </p:sp>
      <p:sp>
        <p:nvSpPr>
          <p:cNvPr id="3" name="Content Placeholder 2">
            <a:extLst>
              <a:ext uri="{FF2B5EF4-FFF2-40B4-BE49-F238E27FC236}">
                <a16:creationId xmlns:a16="http://schemas.microsoft.com/office/drawing/2014/main" id="{A83576DB-0DFB-B80A-9A1F-1B67A75B009C}"/>
              </a:ext>
            </a:extLst>
          </p:cNvPr>
          <p:cNvSpPr>
            <a:spLocks noGrp="1"/>
          </p:cNvSpPr>
          <p:nvPr>
            <p:ph idx="1"/>
          </p:nvPr>
        </p:nvSpPr>
        <p:spPr>
          <a:xfrm>
            <a:off x="838200" y="1825625"/>
            <a:ext cx="5638102" cy="4351338"/>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
        <p:nvSpPr>
          <p:cNvPr id="5" name="AutoShape 2">
            <a:extLst>
              <a:ext uri="{FF2B5EF4-FFF2-40B4-BE49-F238E27FC236}">
                <a16:creationId xmlns:a16="http://schemas.microsoft.com/office/drawing/2014/main" id="{6713BD65-4EE3-E0D0-1154-72C4A0CEE378}"/>
              </a:ext>
            </a:extLst>
          </p:cNvPr>
          <p:cNvSpPr>
            <a:spLocks noChangeAspect="1" noChangeArrowheads="1"/>
          </p:cNvSpPr>
          <p:nvPr/>
        </p:nvSpPr>
        <p:spPr bwMode="auto">
          <a:xfrm>
            <a:off x="3309938" y="1533525"/>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a:extLst>
              <a:ext uri="{FF2B5EF4-FFF2-40B4-BE49-F238E27FC236}">
                <a16:creationId xmlns:a16="http://schemas.microsoft.com/office/drawing/2014/main" id="{C729C31D-7E45-6683-880C-DB244BAEE5DA}"/>
              </a:ext>
            </a:extLst>
          </p:cNvPr>
          <p:cNvSpPr>
            <a:spLocks noChangeAspect="1" noChangeArrowheads="1"/>
          </p:cNvSpPr>
          <p:nvPr/>
        </p:nvSpPr>
        <p:spPr bwMode="auto">
          <a:xfrm>
            <a:off x="3416797" y="846160"/>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a:extLst>
              <a:ext uri="{FF2B5EF4-FFF2-40B4-BE49-F238E27FC236}">
                <a16:creationId xmlns:a16="http://schemas.microsoft.com/office/drawing/2014/main" id="{51AAE55A-BB01-40A3-1B59-8F72408A6228}"/>
              </a:ext>
            </a:extLst>
          </p:cNvPr>
          <p:cNvSpPr>
            <a:spLocks noChangeAspect="1" noChangeArrowheads="1"/>
          </p:cNvSpPr>
          <p:nvPr/>
        </p:nvSpPr>
        <p:spPr bwMode="auto">
          <a:xfrm>
            <a:off x="4129088" y="2085975"/>
            <a:ext cx="3933825" cy="2686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7">
            <a:extLst>
              <a:ext uri="{FF2B5EF4-FFF2-40B4-BE49-F238E27FC236}">
                <a16:creationId xmlns:a16="http://schemas.microsoft.com/office/drawing/2014/main" id="{0FFC44C7-17A1-7878-0021-CBFBAD6A6DDD}"/>
              </a:ext>
            </a:extLst>
          </p:cNvPr>
          <p:cNvSpPr>
            <a:spLocks noChangeArrowheads="1"/>
          </p:cNvSpPr>
          <p:nvPr/>
        </p:nvSpPr>
        <p:spPr bwMode="auto">
          <a:xfrm>
            <a:off x="481517" y="5094922"/>
            <a:ext cx="506636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t>Click Ports in the left pane. The Ports section appears in the right pane, displaying all the network connections and processes associated with them. Unpin the Filters section for clear visibility of the Ports section.</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1" name="AutoShape 2">
            <a:extLst>
              <a:ext uri="{FF2B5EF4-FFF2-40B4-BE49-F238E27FC236}">
                <a16:creationId xmlns:a16="http://schemas.microsoft.com/office/drawing/2014/main" id="{3D2A0658-DF70-67EA-E545-E428F5A4FC9E}"/>
              </a:ext>
            </a:extLst>
          </p:cNvPr>
          <p:cNvSpPr>
            <a:spLocks noChangeAspect="1" noChangeArrowheads="1"/>
          </p:cNvSpPr>
          <p:nvPr/>
        </p:nvSpPr>
        <p:spPr bwMode="auto">
          <a:xfrm>
            <a:off x="3309938" y="2681288"/>
            <a:ext cx="5572125" cy="14954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a:extLst>
              <a:ext uri="{FF2B5EF4-FFF2-40B4-BE49-F238E27FC236}">
                <a16:creationId xmlns:a16="http://schemas.microsoft.com/office/drawing/2014/main" id="{E37CABC1-F7BA-DE10-8324-ACAD43E74A9D}"/>
              </a:ext>
            </a:extLst>
          </p:cNvPr>
          <p:cNvSpPr txBox="1"/>
          <p:nvPr/>
        </p:nvSpPr>
        <p:spPr>
          <a:xfrm>
            <a:off x="6644125" y="5094922"/>
            <a:ext cx="5126191" cy="1477328"/>
          </a:xfrm>
          <a:prstGeom prst="rect">
            <a:avLst/>
          </a:prstGeom>
          <a:noFill/>
        </p:spPr>
        <p:txBody>
          <a:bodyPr wrap="square">
            <a:spAutoFit/>
          </a:bodyPr>
          <a:lstStyle/>
          <a:p>
            <a:r>
              <a:rPr lang="en-US" dirty="0"/>
              <a:t>Examine the Ports section to find any anomalies in the network. You will observe that a process named rundll32.exe is connected to the remote IP 172.20.20.21 on port 4444 and the connection is closed.</a:t>
            </a:r>
            <a:endParaRPr lang="en-US" dirty="0">
              <a:latin typeface="+mj-lt"/>
            </a:endParaRPr>
          </a:p>
        </p:txBody>
      </p:sp>
      <p:pic>
        <p:nvPicPr>
          <p:cNvPr id="13314" name="Picture 2">
            <a:extLst>
              <a:ext uri="{FF2B5EF4-FFF2-40B4-BE49-F238E27FC236}">
                <a16:creationId xmlns:a16="http://schemas.microsoft.com/office/drawing/2014/main" id="{CE06A09A-041C-542A-032C-B01FC4BAF2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6059" y="1773416"/>
            <a:ext cx="6332863" cy="3020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6239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FDEAA-E5AF-BAEC-A328-DF8242E25E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8D484F-1122-C9AC-CAC0-3D2BC03B2BD9}"/>
              </a:ext>
            </a:extLst>
          </p:cNvPr>
          <p:cNvSpPr>
            <a:spLocks noGrp="1"/>
          </p:cNvSpPr>
          <p:nvPr>
            <p:ph type="title"/>
          </p:nvPr>
        </p:nvSpPr>
        <p:spPr/>
        <p:txBody>
          <a:bodyPr/>
          <a:lstStyle/>
          <a:p>
            <a:r>
              <a:rPr lang="en-US" dirty="0"/>
              <a:t>LAB 2 : Investigating Forensic Image of Windows RAM</a:t>
            </a:r>
          </a:p>
        </p:txBody>
      </p:sp>
      <p:sp>
        <p:nvSpPr>
          <p:cNvPr id="3" name="Content Placeholder 2">
            <a:extLst>
              <a:ext uri="{FF2B5EF4-FFF2-40B4-BE49-F238E27FC236}">
                <a16:creationId xmlns:a16="http://schemas.microsoft.com/office/drawing/2014/main" id="{A42B0357-A988-9004-562F-C4E259070F1C}"/>
              </a:ext>
            </a:extLst>
          </p:cNvPr>
          <p:cNvSpPr>
            <a:spLocks noGrp="1"/>
          </p:cNvSpPr>
          <p:nvPr>
            <p:ph idx="1"/>
          </p:nvPr>
        </p:nvSpPr>
        <p:spPr>
          <a:xfrm>
            <a:off x="838200" y="1825625"/>
            <a:ext cx="5638102" cy="4351338"/>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
        <p:nvSpPr>
          <p:cNvPr id="25" name="Arrow: Right 24">
            <a:extLst>
              <a:ext uri="{FF2B5EF4-FFF2-40B4-BE49-F238E27FC236}">
                <a16:creationId xmlns:a16="http://schemas.microsoft.com/office/drawing/2014/main" id="{B4567CBF-84AF-B847-25E8-C2E8350D1572}"/>
              </a:ext>
            </a:extLst>
          </p:cNvPr>
          <p:cNvSpPr/>
          <p:nvPr/>
        </p:nvSpPr>
        <p:spPr>
          <a:xfrm>
            <a:off x="5653676" y="3429056"/>
            <a:ext cx="679507" cy="369116"/>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a:extLst>
              <a:ext uri="{FF2B5EF4-FFF2-40B4-BE49-F238E27FC236}">
                <a16:creationId xmlns:a16="http://schemas.microsoft.com/office/drawing/2014/main" id="{656318AA-C407-E792-6025-1F6A4872A215}"/>
              </a:ext>
            </a:extLst>
          </p:cNvPr>
          <p:cNvSpPr>
            <a:spLocks noChangeAspect="1" noChangeArrowheads="1"/>
          </p:cNvSpPr>
          <p:nvPr/>
        </p:nvSpPr>
        <p:spPr bwMode="auto">
          <a:xfrm>
            <a:off x="3309938" y="1533525"/>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a:extLst>
              <a:ext uri="{FF2B5EF4-FFF2-40B4-BE49-F238E27FC236}">
                <a16:creationId xmlns:a16="http://schemas.microsoft.com/office/drawing/2014/main" id="{97A2A511-DAB5-5679-F201-C86843F62B2B}"/>
              </a:ext>
            </a:extLst>
          </p:cNvPr>
          <p:cNvSpPr>
            <a:spLocks noChangeAspect="1" noChangeArrowheads="1"/>
          </p:cNvSpPr>
          <p:nvPr/>
        </p:nvSpPr>
        <p:spPr bwMode="auto">
          <a:xfrm>
            <a:off x="3416797" y="846160"/>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a:extLst>
              <a:ext uri="{FF2B5EF4-FFF2-40B4-BE49-F238E27FC236}">
                <a16:creationId xmlns:a16="http://schemas.microsoft.com/office/drawing/2014/main" id="{D5490721-5E75-4578-5672-6524047047FF}"/>
              </a:ext>
            </a:extLst>
          </p:cNvPr>
          <p:cNvSpPr>
            <a:spLocks noChangeAspect="1" noChangeArrowheads="1"/>
          </p:cNvSpPr>
          <p:nvPr/>
        </p:nvSpPr>
        <p:spPr bwMode="auto">
          <a:xfrm>
            <a:off x="4129088" y="2085975"/>
            <a:ext cx="3933825" cy="2686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7">
            <a:extLst>
              <a:ext uri="{FF2B5EF4-FFF2-40B4-BE49-F238E27FC236}">
                <a16:creationId xmlns:a16="http://schemas.microsoft.com/office/drawing/2014/main" id="{FBBE0D87-1C12-F56B-57D6-3AA75D081258}"/>
              </a:ext>
            </a:extLst>
          </p:cNvPr>
          <p:cNvSpPr>
            <a:spLocks noChangeArrowheads="1"/>
          </p:cNvSpPr>
          <p:nvPr/>
        </p:nvSpPr>
        <p:spPr bwMode="auto">
          <a:xfrm>
            <a:off x="366032" y="4391900"/>
            <a:ext cx="506636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t>Scroll down the section to find any other anomalous connections. While scrolling down, you will observe that the same process rundll32.exe exists with PID 1896, which is connected to IP 172.20.20.21 on port 4444, but the connection state is ESTABLISHED and active, which is suspicious.</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1" name="AutoShape 2">
            <a:extLst>
              <a:ext uri="{FF2B5EF4-FFF2-40B4-BE49-F238E27FC236}">
                <a16:creationId xmlns:a16="http://schemas.microsoft.com/office/drawing/2014/main" id="{D20A819A-5EFF-93DD-7A13-5FE12951264D}"/>
              </a:ext>
            </a:extLst>
          </p:cNvPr>
          <p:cNvSpPr>
            <a:spLocks noChangeAspect="1" noChangeArrowheads="1"/>
          </p:cNvSpPr>
          <p:nvPr/>
        </p:nvSpPr>
        <p:spPr bwMode="auto">
          <a:xfrm>
            <a:off x="3309938" y="2681288"/>
            <a:ext cx="5572125" cy="14954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a:extLst>
              <a:ext uri="{FF2B5EF4-FFF2-40B4-BE49-F238E27FC236}">
                <a16:creationId xmlns:a16="http://schemas.microsoft.com/office/drawing/2014/main" id="{67688B5F-DFB8-25F5-555F-E9DC76982F8D}"/>
              </a:ext>
            </a:extLst>
          </p:cNvPr>
          <p:cNvSpPr txBox="1"/>
          <p:nvPr/>
        </p:nvSpPr>
        <p:spPr>
          <a:xfrm>
            <a:off x="6699778" y="4459291"/>
            <a:ext cx="4867742" cy="923330"/>
          </a:xfrm>
          <a:prstGeom prst="rect">
            <a:avLst/>
          </a:prstGeom>
          <a:noFill/>
        </p:spPr>
        <p:txBody>
          <a:bodyPr wrap="square">
            <a:spAutoFit/>
          </a:bodyPr>
          <a:lstStyle/>
          <a:p>
            <a:r>
              <a:rPr lang="en-US" dirty="0"/>
              <a:t>The Hierarchical Processes section appears in the right pane, displaying the processes in a hierarchy.</a:t>
            </a:r>
            <a:endParaRPr lang="en-US" dirty="0">
              <a:latin typeface="+mj-lt"/>
            </a:endParaRPr>
          </a:p>
        </p:txBody>
      </p:sp>
      <p:pic>
        <p:nvPicPr>
          <p:cNvPr id="6" name="Picture 5">
            <a:extLst>
              <a:ext uri="{FF2B5EF4-FFF2-40B4-BE49-F238E27FC236}">
                <a16:creationId xmlns:a16="http://schemas.microsoft.com/office/drawing/2014/main" id="{9281ED19-15EA-D8A2-E3D8-293FD9FA0C9B}"/>
              </a:ext>
            </a:extLst>
          </p:cNvPr>
          <p:cNvPicPr>
            <a:picLocks noChangeAspect="1"/>
          </p:cNvPicPr>
          <p:nvPr/>
        </p:nvPicPr>
        <p:blipFill>
          <a:blip r:embed="rId2"/>
          <a:stretch>
            <a:fillRect/>
          </a:stretch>
        </p:blipFill>
        <p:spPr>
          <a:xfrm>
            <a:off x="456935" y="1933139"/>
            <a:ext cx="4719419" cy="2319850"/>
          </a:xfrm>
          <a:prstGeom prst="rect">
            <a:avLst/>
          </a:prstGeom>
        </p:spPr>
      </p:pic>
      <p:pic>
        <p:nvPicPr>
          <p:cNvPr id="9" name="Picture 8">
            <a:extLst>
              <a:ext uri="{FF2B5EF4-FFF2-40B4-BE49-F238E27FC236}">
                <a16:creationId xmlns:a16="http://schemas.microsoft.com/office/drawing/2014/main" id="{2BB98217-0889-7514-F267-A849E9E5B804}"/>
              </a:ext>
            </a:extLst>
          </p:cNvPr>
          <p:cNvPicPr>
            <a:picLocks noChangeAspect="1"/>
          </p:cNvPicPr>
          <p:nvPr/>
        </p:nvPicPr>
        <p:blipFill>
          <a:blip r:embed="rId3"/>
          <a:stretch>
            <a:fillRect/>
          </a:stretch>
        </p:blipFill>
        <p:spPr>
          <a:xfrm>
            <a:off x="6757565" y="1882667"/>
            <a:ext cx="4035278" cy="2355619"/>
          </a:xfrm>
          <a:prstGeom prst="rect">
            <a:avLst/>
          </a:prstGeom>
        </p:spPr>
      </p:pic>
    </p:spTree>
    <p:extLst>
      <p:ext uri="{BB962C8B-B14F-4D97-AF65-F5344CB8AC3E}">
        <p14:creationId xmlns:p14="http://schemas.microsoft.com/office/powerpoint/2010/main" val="2220940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5BC4D-E467-2D9C-4D2C-3FECB4C6CF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181AB7-D89A-7F83-846F-D5715260B5EF}"/>
              </a:ext>
            </a:extLst>
          </p:cNvPr>
          <p:cNvSpPr>
            <a:spLocks noGrp="1"/>
          </p:cNvSpPr>
          <p:nvPr>
            <p:ph type="title"/>
          </p:nvPr>
        </p:nvSpPr>
        <p:spPr/>
        <p:txBody>
          <a:bodyPr/>
          <a:lstStyle/>
          <a:p>
            <a:r>
              <a:rPr lang="en-US" dirty="0"/>
              <a:t>LAB 2 : Investigating Forensic Image of Windows RAM</a:t>
            </a:r>
          </a:p>
        </p:txBody>
      </p:sp>
      <p:sp>
        <p:nvSpPr>
          <p:cNvPr id="3" name="Content Placeholder 2">
            <a:extLst>
              <a:ext uri="{FF2B5EF4-FFF2-40B4-BE49-F238E27FC236}">
                <a16:creationId xmlns:a16="http://schemas.microsoft.com/office/drawing/2014/main" id="{8886E3E5-6E89-2D73-5968-F54819807A80}"/>
              </a:ext>
            </a:extLst>
          </p:cNvPr>
          <p:cNvSpPr>
            <a:spLocks noGrp="1"/>
          </p:cNvSpPr>
          <p:nvPr>
            <p:ph idx="1"/>
          </p:nvPr>
        </p:nvSpPr>
        <p:spPr>
          <a:xfrm>
            <a:off x="838200" y="1825625"/>
            <a:ext cx="5638102" cy="4351338"/>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
        <p:nvSpPr>
          <p:cNvPr id="5" name="AutoShape 2">
            <a:extLst>
              <a:ext uri="{FF2B5EF4-FFF2-40B4-BE49-F238E27FC236}">
                <a16:creationId xmlns:a16="http://schemas.microsoft.com/office/drawing/2014/main" id="{6635F874-AEB2-C800-917F-5816CBF652B6}"/>
              </a:ext>
            </a:extLst>
          </p:cNvPr>
          <p:cNvSpPr>
            <a:spLocks noChangeAspect="1" noChangeArrowheads="1"/>
          </p:cNvSpPr>
          <p:nvPr/>
        </p:nvSpPr>
        <p:spPr bwMode="auto">
          <a:xfrm>
            <a:off x="3309938" y="1533525"/>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a:extLst>
              <a:ext uri="{FF2B5EF4-FFF2-40B4-BE49-F238E27FC236}">
                <a16:creationId xmlns:a16="http://schemas.microsoft.com/office/drawing/2014/main" id="{69B8493B-A775-64A4-7F5F-786E2E722308}"/>
              </a:ext>
            </a:extLst>
          </p:cNvPr>
          <p:cNvSpPr>
            <a:spLocks noChangeAspect="1" noChangeArrowheads="1"/>
          </p:cNvSpPr>
          <p:nvPr/>
        </p:nvSpPr>
        <p:spPr bwMode="auto">
          <a:xfrm>
            <a:off x="3416797" y="846160"/>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a:extLst>
              <a:ext uri="{FF2B5EF4-FFF2-40B4-BE49-F238E27FC236}">
                <a16:creationId xmlns:a16="http://schemas.microsoft.com/office/drawing/2014/main" id="{9EBF84B4-EC75-05ED-F439-ECBEF05DE7C6}"/>
              </a:ext>
            </a:extLst>
          </p:cNvPr>
          <p:cNvSpPr>
            <a:spLocks noChangeAspect="1" noChangeArrowheads="1"/>
          </p:cNvSpPr>
          <p:nvPr/>
        </p:nvSpPr>
        <p:spPr bwMode="auto">
          <a:xfrm>
            <a:off x="4129088" y="2085975"/>
            <a:ext cx="3933825" cy="2686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7">
            <a:extLst>
              <a:ext uri="{FF2B5EF4-FFF2-40B4-BE49-F238E27FC236}">
                <a16:creationId xmlns:a16="http://schemas.microsoft.com/office/drawing/2014/main" id="{10EA5B39-74B0-B125-4A4F-38C42A07C5D7}"/>
              </a:ext>
            </a:extLst>
          </p:cNvPr>
          <p:cNvSpPr>
            <a:spLocks noChangeArrowheads="1"/>
          </p:cNvSpPr>
          <p:nvPr/>
        </p:nvSpPr>
        <p:spPr bwMode="auto">
          <a:xfrm>
            <a:off x="2705260" y="5721279"/>
            <a:ext cx="699519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t>To view the timeline of the events recorded on the RAM, click Timeline in the left pane.</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1" name="AutoShape 2">
            <a:extLst>
              <a:ext uri="{FF2B5EF4-FFF2-40B4-BE49-F238E27FC236}">
                <a16:creationId xmlns:a16="http://schemas.microsoft.com/office/drawing/2014/main" id="{53D36B8B-ADB8-3334-7966-B63078A60650}"/>
              </a:ext>
            </a:extLst>
          </p:cNvPr>
          <p:cNvSpPr>
            <a:spLocks noChangeAspect="1" noChangeArrowheads="1"/>
          </p:cNvSpPr>
          <p:nvPr/>
        </p:nvSpPr>
        <p:spPr bwMode="auto">
          <a:xfrm>
            <a:off x="3309938" y="2681288"/>
            <a:ext cx="5572125" cy="14954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340" name="Picture 4">
            <a:extLst>
              <a:ext uri="{FF2B5EF4-FFF2-40B4-BE49-F238E27FC236}">
                <a16:creationId xmlns:a16="http://schemas.microsoft.com/office/drawing/2014/main" id="{DFE563A5-E828-FCEB-74D8-16113EF1FF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5261" y="1972458"/>
            <a:ext cx="6995195" cy="3341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5722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A5D9F-ACED-4EBF-E478-58183A8344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191E53-D307-E141-1030-0F8D62C5699E}"/>
              </a:ext>
            </a:extLst>
          </p:cNvPr>
          <p:cNvSpPr>
            <a:spLocks noGrp="1"/>
          </p:cNvSpPr>
          <p:nvPr>
            <p:ph type="title"/>
          </p:nvPr>
        </p:nvSpPr>
        <p:spPr/>
        <p:txBody>
          <a:bodyPr/>
          <a:lstStyle/>
          <a:p>
            <a:r>
              <a:rPr lang="en-US" dirty="0"/>
              <a:t>LAB 2 : Investigating Forensic Image of Windows RAM</a:t>
            </a:r>
          </a:p>
        </p:txBody>
      </p:sp>
      <p:sp>
        <p:nvSpPr>
          <p:cNvPr id="3" name="Content Placeholder 2">
            <a:extLst>
              <a:ext uri="{FF2B5EF4-FFF2-40B4-BE49-F238E27FC236}">
                <a16:creationId xmlns:a16="http://schemas.microsoft.com/office/drawing/2014/main" id="{D5E5D29D-F8C9-F8CF-E3BE-9E2BA7EC0FE2}"/>
              </a:ext>
            </a:extLst>
          </p:cNvPr>
          <p:cNvSpPr>
            <a:spLocks noGrp="1"/>
          </p:cNvSpPr>
          <p:nvPr>
            <p:ph idx="1"/>
          </p:nvPr>
        </p:nvSpPr>
        <p:spPr>
          <a:xfrm>
            <a:off x="838200" y="1825625"/>
            <a:ext cx="5638102" cy="4351338"/>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
        <p:nvSpPr>
          <p:cNvPr id="5" name="AutoShape 2">
            <a:extLst>
              <a:ext uri="{FF2B5EF4-FFF2-40B4-BE49-F238E27FC236}">
                <a16:creationId xmlns:a16="http://schemas.microsoft.com/office/drawing/2014/main" id="{919582D8-AB12-A96E-DD27-6E16878C6694}"/>
              </a:ext>
            </a:extLst>
          </p:cNvPr>
          <p:cNvSpPr>
            <a:spLocks noChangeAspect="1" noChangeArrowheads="1"/>
          </p:cNvSpPr>
          <p:nvPr/>
        </p:nvSpPr>
        <p:spPr bwMode="auto">
          <a:xfrm>
            <a:off x="3309938" y="1533525"/>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a:extLst>
              <a:ext uri="{FF2B5EF4-FFF2-40B4-BE49-F238E27FC236}">
                <a16:creationId xmlns:a16="http://schemas.microsoft.com/office/drawing/2014/main" id="{8CE14C8F-1910-3147-1DB3-8BB48C763B14}"/>
              </a:ext>
            </a:extLst>
          </p:cNvPr>
          <p:cNvSpPr>
            <a:spLocks noChangeAspect="1" noChangeArrowheads="1"/>
          </p:cNvSpPr>
          <p:nvPr/>
        </p:nvSpPr>
        <p:spPr bwMode="auto">
          <a:xfrm>
            <a:off x="3416797" y="846160"/>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a:extLst>
              <a:ext uri="{FF2B5EF4-FFF2-40B4-BE49-F238E27FC236}">
                <a16:creationId xmlns:a16="http://schemas.microsoft.com/office/drawing/2014/main" id="{07516C52-E298-BF06-7EC1-4F5467BF45EE}"/>
              </a:ext>
            </a:extLst>
          </p:cNvPr>
          <p:cNvSpPr>
            <a:spLocks noChangeAspect="1" noChangeArrowheads="1"/>
          </p:cNvSpPr>
          <p:nvPr/>
        </p:nvSpPr>
        <p:spPr bwMode="auto">
          <a:xfrm>
            <a:off x="4129088" y="2085975"/>
            <a:ext cx="3933825" cy="2686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7">
            <a:extLst>
              <a:ext uri="{FF2B5EF4-FFF2-40B4-BE49-F238E27FC236}">
                <a16:creationId xmlns:a16="http://schemas.microsoft.com/office/drawing/2014/main" id="{D6F0A06F-0B88-8E06-88AC-CC349972CA9F}"/>
              </a:ext>
            </a:extLst>
          </p:cNvPr>
          <p:cNvSpPr>
            <a:spLocks noChangeArrowheads="1"/>
          </p:cNvSpPr>
          <p:nvPr/>
        </p:nvSpPr>
        <p:spPr bwMode="auto">
          <a:xfrm>
            <a:off x="582052" y="4637110"/>
            <a:ext cx="506636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t>Navigate to C:\CHFI-Tools\CHFIv10 Module 06 Windows Forensics\Memory Forensics Tools, select Volatility folder, hold the Shift key, and right-click the selected folder. Select Open command window here from the context menu.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1" name="AutoShape 2">
            <a:extLst>
              <a:ext uri="{FF2B5EF4-FFF2-40B4-BE49-F238E27FC236}">
                <a16:creationId xmlns:a16="http://schemas.microsoft.com/office/drawing/2014/main" id="{C650BA62-743A-2AC7-E3B0-D7FD76600135}"/>
              </a:ext>
            </a:extLst>
          </p:cNvPr>
          <p:cNvSpPr>
            <a:spLocks noChangeAspect="1" noChangeArrowheads="1"/>
          </p:cNvSpPr>
          <p:nvPr/>
        </p:nvSpPr>
        <p:spPr bwMode="auto">
          <a:xfrm>
            <a:off x="3309938" y="2681288"/>
            <a:ext cx="5572125" cy="14954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a:extLst>
              <a:ext uri="{FF2B5EF4-FFF2-40B4-BE49-F238E27FC236}">
                <a16:creationId xmlns:a16="http://schemas.microsoft.com/office/drawing/2014/main" id="{11DFFB10-B1B7-3882-85C0-02E39B194E9E}"/>
              </a:ext>
            </a:extLst>
          </p:cNvPr>
          <p:cNvSpPr txBox="1"/>
          <p:nvPr/>
        </p:nvSpPr>
        <p:spPr>
          <a:xfrm>
            <a:off x="6251542" y="4637110"/>
            <a:ext cx="5572125" cy="1477328"/>
          </a:xfrm>
          <a:prstGeom prst="rect">
            <a:avLst/>
          </a:prstGeom>
          <a:noFill/>
        </p:spPr>
        <p:txBody>
          <a:bodyPr wrap="square">
            <a:spAutoFit/>
          </a:bodyPr>
          <a:lstStyle/>
          <a:p>
            <a:r>
              <a:rPr lang="en-US" dirty="0"/>
              <a:t>Command Prompt appears with the path set to C:\CHFI-Tools\CHFIv10 Module 06 Windows Forensics\Memory Forensics Tools\Volatility. In this lab, we will be analyzing </a:t>
            </a:r>
            <a:r>
              <a:rPr lang="en-US" dirty="0" err="1"/>
              <a:t>Windows_RAM.mem</a:t>
            </a:r>
            <a:r>
              <a:rPr lang="en-US" dirty="0"/>
              <a:t> located at C:\CHFITools\Evidence Files\Forensic Images.</a:t>
            </a:r>
            <a:endParaRPr lang="en-US" dirty="0">
              <a:latin typeface="+mj-lt"/>
            </a:endParaRPr>
          </a:p>
        </p:txBody>
      </p:sp>
      <p:pic>
        <p:nvPicPr>
          <p:cNvPr id="8" name="Picture 7">
            <a:extLst>
              <a:ext uri="{FF2B5EF4-FFF2-40B4-BE49-F238E27FC236}">
                <a16:creationId xmlns:a16="http://schemas.microsoft.com/office/drawing/2014/main" id="{317F35C3-B658-4475-3DF4-C418925AC511}"/>
              </a:ext>
            </a:extLst>
          </p:cNvPr>
          <p:cNvPicPr>
            <a:picLocks noChangeAspect="1"/>
          </p:cNvPicPr>
          <p:nvPr/>
        </p:nvPicPr>
        <p:blipFill>
          <a:blip r:embed="rId2"/>
          <a:stretch>
            <a:fillRect/>
          </a:stretch>
        </p:blipFill>
        <p:spPr>
          <a:xfrm>
            <a:off x="2013358" y="2078304"/>
            <a:ext cx="8165284" cy="2386149"/>
          </a:xfrm>
          <a:prstGeom prst="rect">
            <a:avLst/>
          </a:prstGeom>
        </p:spPr>
      </p:pic>
    </p:spTree>
    <p:extLst>
      <p:ext uri="{BB962C8B-B14F-4D97-AF65-F5344CB8AC3E}">
        <p14:creationId xmlns:p14="http://schemas.microsoft.com/office/powerpoint/2010/main" val="1439269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535C3-6ACB-6EA3-118E-668DA58DB6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FEBE5F-D3B5-036D-6FFD-CD1F70F59E88}"/>
              </a:ext>
            </a:extLst>
          </p:cNvPr>
          <p:cNvSpPr>
            <a:spLocks noGrp="1"/>
          </p:cNvSpPr>
          <p:nvPr>
            <p:ph type="title"/>
          </p:nvPr>
        </p:nvSpPr>
        <p:spPr/>
        <p:txBody>
          <a:bodyPr/>
          <a:lstStyle/>
          <a:p>
            <a:r>
              <a:rPr lang="en-US" dirty="0"/>
              <a:t>LAB 2 : Investigating Forensic Image of Windows RAM</a:t>
            </a:r>
          </a:p>
        </p:txBody>
      </p:sp>
      <p:sp>
        <p:nvSpPr>
          <p:cNvPr id="3" name="Content Placeholder 2">
            <a:extLst>
              <a:ext uri="{FF2B5EF4-FFF2-40B4-BE49-F238E27FC236}">
                <a16:creationId xmlns:a16="http://schemas.microsoft.com/office/drawing/2014/main" id="{8AD30F3E-62FC-8730-4D7C-FE960ACD8615}"/>
              </a:ext>
            </a:extLst>
          </p:cNvPr>
          <p:cNvSpPr>
            <a:spLocks noGrp="1"/>
          </p:cNvSpPr>
          <p:nvPr>
            <p:ph idx="1"/>
          </p:nvPr>
        </p:nvSpPr>
        <p:spPr>
          <a:xfrm>
            <a:off x="838200" y="1825625"/>
            <a:ext cx="5638102" cy="4351338"/>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
        <p:nvSpPr>
          <p:cNvPr id="5" name="AutoShape 2">
            <a:extLst>
              <a:ext uri="{FF2B5EF4-FFF2-40B4-BE49-F238E27FC236}">
                <a16:creationId xmlns:a16="http://schemas.microsoft.com/office/drawing/2014/main" id="{F38B84EC-B303-733F-C6BF-037C619C6416}"/>
              </a:ext>
            </a:extLst>
          </p:cNvPr>
          <p:cNvSpPr>
            <a:spLocks noChangeAspect="1" noChangeArrowheads="1"/>
          </p:cNvSpPr>
          <p:nvPr/>
        </p:nvSpPr>
        <p:spPr bwMode="auto">
          <a:xfrm>
            <a:off x="3309938" y="1533525"/>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a:extLst>
              <a:ext uri="{FF2B5EF4-FFF2-40B4-BE49-F238E27FC236}">
                <a16:creationId xmlns:a16="http://schemas.microsoft.com/office/drawing/2014/main" id="{EA313162-DD6C-321D-FEC7-0348E6AA9163}"/>
              </a:ext>
            </a:extLst>
          </p:cNvPr>
          <p:cNvSpPr>
            <a:spLocks noChangeAspect="1" noChangeArrowheads="1"/>
          </p:cNvSpPr>
          <p:nvPr/>
        </p:nvSpPr>
        <p:spPr bwMode="auto">
          <a:xfrm>
            <a:off x="3416797" y="846160"/>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a:extLst>
              <a:ext uri="{FF2B5EF4-FFF2-40B4-BE49-F238E27FC236}">
                <a16:creationId xmlns:a16="http://schemas.microsoft.com/office/drawing/2014/main" id="{BA55DE64-E440-378F-43A1-23ABBB945CF7}"/>
              </a:ext>
            </a:extLst>
          </p:cNvPr>
          <p:cNvSpPr>
            <a:spLocks noChangeAspect="1" noChangeArrowheads="1"/>
          </p:cNvSpPr>
          <p:nvPr/>
        </p:nvSpPr>
        <p:spPr bwMode="auto">
          <a:xfrm>
            <a:off x="4129088" y="2085975"/>
            <a:ext cx="3933825" cy="2686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7">
            <a:extLst>
              <a:ext uri="{FF2B5EF4-FFF2-40B4-BE49-F238E27FC236}">
                <a16:creationId xmlns:a16="http://schemas.microsoft.com/office/drawing/2014/main" id="{A7F32B3A-7E36-94C4-23AF-F88FBF9E7060}"/>
              </a:ext>
            </a:extLst>
          </p:cNvPr>
          <p:cNvSpPr>
            <a:spLocks noChangeArrowheads="1"/>
          </p:cNvSpPr>
          <p:nvPr/>
        </p:nvSpPr>
        <p:spPr bwMode="auto">
          <a:xfrm>
            <a:off x="838200" y="4988619"/>
            <a:ext cx="1098776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t>Our first task is to fetch information about the image. Volatility’s </a:t>
            </a:r>
            <a:r>
              <a:rPr lang="en-US" dirty="0" err="1"/>
              <a:t>imageinfo</a:t>
            </a:r>
            <a:r>
              <a:rPr lang="en-US" dirty="0"/>
              <a:t> plugin helps in retrieving this information. So, type volatility_2.6_win64_standalone.exe -f "</a:t>
            </a:r>
            <a:r>
              <a:rPr lang="en-US" sz="1800" b="0" i="0" u="none" strike="noStrike" dirty="0">
                <a:solidFill>
                  <a:srgbClr val="000000"/>
                </a:solidFill>
                <a:effectLst/>
                <a:latin typeface="Arial" panose="020B0604020202020204" pitchFamily="34" charset="0"/>
              </a:rPr>
              <a:t>Z:\Evidence Files\Forensic Images\</a:t>
            </a:r>
            <a:r>
              <a:rPr lang="en-US" sz="1800" b="0" i="0" u="none" strike="noStrike" dirty="0" err="1">
                <a:solidFill>
                  <a:srgbClr val="000000"/>
                </a:solidFill>
                <a:effectLst/>
                <a:latin typeface="Arial" panose="020B0604020202020204" pitchFamily="34" charset="0"/>
              </a:rPr>
              <a:t>Windows_RAM.mem</a:t>
            </a:r>
            <a:r>
              <a:rPr lang="en-US" dirty="0"/>
              <a:t>" </a:t>
            </a:r>
            <a:r>
              <a:rPr lang="en-US" dirty="0" err="1"/>
              <a:t>imageinfo</a:t>
            </a:r>
            <a:r>
              <a:rPr lang="en-US" dirty="0"/>
              <a:t> in Command Prompt and press Enter.</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1" name="AutoShape 2">
            <a:extLst>
              <a:ext uri="{FF2B5EF4-FFF2-40B4-BE49-F238E27FC236}">
                <a16:creationId xmlns:a16="http://schemas.microsoft.com/office/drawing/2014/main" id="{A597F442-219A-4CAC-FE8B-BF41329C8196}"/>
              </a:ext>
            </a:extLst>
          </p:cNvPr>
          <p:cNvSpPr>
            <a:spLocks noChangeAspect="1" noChangeArrowheads="1"/>
          </p:cNvSpPr>
          <p:nvPr/>
        </p:nvSpPr>
        <p:spPr bwMode="auto">
          <a:xfrm>
            <a:off x="3309938" y="2681288"/>
            <a:ext cx="5572125" cy="14954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386" name="Picture 2">
            <a:extLst>
              <a:ext uri="{FF2B5EF4-FFF2-40B4-BE49-F238E27FC236}">
                <a16:creationId xmlns:a16="http://schemas.microsoft.com/office/drawing/2014/main" id="{02CBC58D-BFC2-DEC7-B1DB-11487C0454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256" y="2211784"/>
            <a:ext cx="10344325" cy="2397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10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5373E-8101-5FD0-4AB3-9ADD91B5B04D}"/>
              </a:ext>
            </a:extLst>
          </p:cNvPr>
          <p:cNvSpPr>
            <a:spLocks noGrp="1"/>
          </p:cNvSpPr>
          <p:nvPr>
            <p:ph type="title"/>
          </p:nvPr>
        </p:nvSpPr>
        <p:spPr/>
        <p:txBody>
          <a:bodyPr/>
          <a:lstStyle/>
          <a:p>
            <a:r>
              <a:rPr lang="en-US" dirty="0"/>
              <a:t>LAB 1 : Acquiring Volatile Information from a Live Windows System </a:t>
            </a:r>
          </a:p>
        </p:txBody>
      </p:sp>
      <p:sp>
        <p:nvSpPr>
          <p:cNvPr id="3" name="Content Placeholder 2">
            <a:extLst>
              <a:ext uri="{FF2B5EF4-FFF2-40B4-BE49-F238E27FC236}">
                <a16:creationId xmlns:a16="http://schemas.microsoft.com/office/drawing/2014/main" id="{6BEC839A-EEE1-922B-818D-7C14E463ACEB}"/>
              </a:ext>
            </a:extLst>
          </p:cNvPr>
          <p:cNvSpPr>
            <a:spLocks noGrp="1"/>
          </p:cNvSpPr>
          <p:nvPr>
            <p:ph idx="1"/>
          </p:nvPr>
        </p:nvSpPr>
        <p:spPr>
          <a:xfrm>
            <a:off x="838200" y="1825625"/>
            <a:ext cx="5638102" cy="4351338"/>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pic>
        <p:nvPicPr>
          <p:cNvPr id="4" name="Content Placeholder 4">
            <a:extLst>
              <a:ext uri="{FF2B5EF4-FFF2-40B4-BE49-F238E27FC236}">
                <a16:creationId xmlns:a16="http://schemas.microsoft.com/office/drawing/2014/main" id="{61976769-5640-0AF0-7F5B-9D9B59934C89}"/>
              </a:ext>
            </a:extLst>
          </p:cNvPr>
          <p:cNvPicPr>
            <a:picLocks noChangeAspect="1"/>
          </p:cNvPicPr>
          <p:nvPr/>
        </p:nvPicPr>
        <p:blipFill>
          <a:blip r:embed="rId2"/>
          <a:stretch>
            <a:fillRect/>
          </a:stretch>
        </p:blipFill>
        <p:spPr>
          <a:xfrm>
            <a:off x="419809" y="2626408"/>
            <a:ext cx="5050172" cy="807871"/>
          </a:xfrm>
          <a:prstGeom prst="rect">
            <a:avLst/>
          </a:prstGeom>
        </p:spPr>
      </p:pic>
      <p:sp>
        <p:nvSpPr>
          <p:cNvPr id="6" name="TextBox 5">
            <a:extLst>
              <a:ext uri="{FF2B5EF4-FFF2-40B4-BE49-F238E27FC236}">
                <a16:creationId xmlns:a16="http://schemas.microsoft.com/office/drawing/2014/main" id="{9F5CAF95-6AD7-63DA-83F0-78261C873271}"/>
              </a:ext>
            </a:extLst>
          </p:cNvPr>
          <p:cNvSpPr txBox="1"/>
          <p:nvPr/>
        </p:nvSpPr>
        <p:spPr>
          <a:xfrm>
            <a:off x="6973693" y="4051309"/>
            <a:ext cx="4890783" cy="923330"/>
          </a:xfrm>
          <a:prstGeom prst="rect">
            <a:avLst/>
          </a:prstGeom>
          <a:noFill/>
        </p:spPr>
        <p:txBody>
          <a:bodyPr wrap="square">
            <a:spAutoFit/>
          </a:bodyPr>
          <a:lstStyle/>
          <a:p>
            <a:pPr marL="0" indent="0">
              <a:buNone/>
            </a:pPr>
            <a:r>
              <a:rPr lang="en-US" dirty="0"/>
              <a:t>The above operation will launch Command Prompt displaying the path of </a:t>
            </a:r>
            <a:r>
              <a:rPr lang="en-US" dirty="0" err="1"/>
              <a:t>PsTools</a:t>
            </a:r>
            <a:r>
              <a:rPr lang="en-US" dirty="0"/>
              <a:t>. Type PsLoggedon64.exe and press Enter. </a:t>
            </a:r>
          </a:p>
        </p:txBody>
      </p:sp>
      <p:sp>
        <p:nvSpPr>
          <p:cNvPr id="12" name="TextBox 11">
            <a:extLst>
              <a:ext uri="{FF2B5EF4-FFF2-40B4-BE49-F238E27FC236}">
                <a16:creationId xmlns:a16="http://schemas.microsoft.com/office/drawing/2014/main" id="{31E76ED9-93F8-B95A-BE1B-99D4A8163488}"/>
              </a:ext>
            </a:extLst>
          </p:cNvPr>
          <p:cNvSpPr txBox="1"/>
          <p:nvPr/>
        </p:nvSpPr>
        <p:spPr>
          <a:xfrm>
            <a:off x="419809" y="4205456"/>
            <a:ext cx="5129172" cy="1200329"/>
          </a:xfrm>
          <a:prstGeom prst="rect">
            <a:avLst/>
          </a:prstGeom>
          <a:noFill/>
        </p:spPr>
        <p:txBody>
          <a:bodyPr wrap="square">
            <a:spAutoFit/>
          </a:bodyPr>
          <a:lstStyle/>
          <a:p>
            <a:pPr marL="0" indent="0">
              <a:buNone/>
            </a:pPr>
            <a:r>
              <a:rPr lang="en-US" sz="1800" dirty="0"/>
              <a:t>Select the </a:t>
            </a:r>
            <a:r>
              <a:rPr lang="en-US" sz="1800" dirty="0" err="1"/>
              <a:t>PsTools</a:t>
            </a:r>
            <a:r>
              <a:rPr lang="en-US" sz="1800" dirty="0"/>
              <a:t> folder, hold the Shift key on the keyboard, right-click on the selected folder, and then select Open command window here from the context menu.</a:t>
            </a:r>
          </a:p>
        </p:txBody>
      </p:sp>
      <p:sp>
        <p:nvSpPr>
          <p:cNvPr id="22" name="TextBox 21">
            <a:extLst>
              <a:ext uri="{FF2B5EF4-FFF2-40B4-BE49-F238E27FC236}">
                <a16:creationId xmlns:a16="http://schemas.microsoft.com/office/drawing/2014/main" id="{A1ACBE28-84E0-9C1B-0532-91E26207CE1D}"/>
              </a:ext>
            </a:extLst>
          </p:cNvPr>
          <p:cNvSpPr txBox="1"/>
          <p:nvPr/>
        </p:nvSpPr>
        <p:spPr>
          <a:xfrm>
            <a:off x="7013194" y="2555469"/>
            <a:ext cx="4811783" cy="1200329"/>
          </a:xfrm>
          <a:prstGeom prst="rect">
            <a:avLst/>
          </a:prstGeom>
          <a:noFill/>
        </p:spPr>
        <p:txBody>
          <a:bodyPr wrap="square">
            <a:spAutoFit/>
          </a:bodyPr>
          <a:lstStyle/>
          <a:p>
            <a:r>
              <a:rPr lang="en-US" dirty="0">
                <a:latin typeface="Consolas" panose="020B0609020204030204" pitchFamily="49" charset="0"/>
              </a:rPr>
              <a:t>Z:\CHFI-Tools\CHFIv10 Module 06 Windows Forensics\CHFIv10 Module 06 Windows Forensics\Volatile Data Acquisition Tools\</a:t>
            </a:r>
            <a:r>
              <a:rPr lang="en-US" dirty="0" err="1">
                <a:latin typeface="Consolas" panose="020B0609020204030204" pitchFamily="49" charset="0"/>
              </a:rPr>
              <a:t>PsTools</a:t>
            </a:r>
            <a:endParaRPr lang="en-US" dirty="0">
              <a:latin typeface="Consolas" panose="020B0609020204030204" pitchFamily="49" charset="0"/>
            </a:endParaRPr>
          </a:p>
        </p:txBody>
      </p:sp>
      <p:sp>
        <p:nvSpPr>
          <p:cNvPr id="25" name="Arrow: Right 24">
            <a:extLst>
              <a:ext uri="{FF2B5EF4-FFF2-40B4-BE49-F238E27FC236}">
                <a16:creationId xmlns:a16="http://schemas.microsoft.com/office/drawing/2014/main" id="{D747FF8F-ED53-4F20-CF5C-EF4AAEC50539}"/>
              </a:ext>
            </a:extLst>
          </p:cNvPr>
          <p:cNvSpPr/>
          <p:nvPr/>
        </p:nvSpPr>
        <p:spPr>
          <a:xfrm>
            <a:off x="5796795" y="3571240"/>
            <a:ext cx="679507" cy="369116"/>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8657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11580-DC91-0AAD-4619-3F243D83BF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27E17D-79EE-2B10-AAF6-CF13ABAECF24}"/>
              </a:ext>
            </a:extLst>
          </p:cNvPr>
          <p:cNvSpPr>
            <a:spLocks noGrp="1"/>
          </p:cNvSpPr>
          <p:nvPr>
            <p:ph type="title"/>
          </p:nvPr>
        </p:nvSpPr>
        <p:spPr/>
        <p:txBody>
          <a:bodyPr/>
          <a:lstStyle/>
          <a:p>
            <a:r>
              <a:rPr lang="en-US" dirty="0"/>
              <a:t>LAB 2 : Investigating Forensic Image of Windows RAM</a:t>
            </a:r>
          </a:p>
        </p:txBody>
      </p:sp>
      <p:sp>
        <p:nvSpPr>
          <p:cNvPr id="3" name="Content Placeholder 2">
            <a:extLst>
              <a:ext uri="{FF2B5EF4-FFF2-40B4-BE49-F238E27FC236}">
                <a16:creationId xmlns:a16="http://schemas.microsoft.com/office/drawing/2014/main" id="{E900D7F4-D04A-CAD8-5AC1-C544BE76D536}"/>
              </a:ext>
            </a:extLst>
          </p:cNvPr>
          <p:cNvSpPr>
            <a:spLocks noGrp="1"/>
          </p:cNvSpPr>
          <p:nvPr>
            <p:ph idx="1"/>
          </p:nvPr>
        </p:nvSpPr>
        <p:spPr>
          <a:xfrm>
            <a:off x="838200" y="1825625"/>
            <a:ext cx="5638102" cy="4351338"/>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
        <p:nvSpPr>
          <p:cNvPr id="5" name="AutoShape 2">
            <a:extLst>
              <a:ext uri="{FF2B5EF4-FFF2-40B4-BE49-F238E27FC236}">
                <a16:creationId xmlns:a16="http://schemas.microsoft.com/office/drawing/2014/main" id="{715E8308-5533-079C-6007-972D11EE00B4}"/>
              </a:ext>
            </a:extLst>
          </p:cNvPr>
          <p:cNvSpPr>
            <a:spLocks noChangeAspect="1" noChangeArrowheads="1"/>
          </p:cNvSpPr>
          <p:nvPr/>
        </p:nvSpPr>
        <p:spPr bwMode="auto">
          <a:xfrm>
            <a:off x="3309938" y="1533525"/>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a:extLst>
              <a:ext uri="{FF2B5EF4-FFF2-40B4-BE49-F238E27FC236}">
                <a16:creationId xmlns:a16="http://schemas.microsoft.com/office/drawing/2014/main" id="{47DAB135-1CC4-36A8-E735-91D2D57522D4}"/>
              </a:ext>
            </a:extLst>
          </p:cNvPr>
          <p:cNvSpPr>
            <a:spLocks noChangeAspect="1" noChangeArrowheads="1"/>
          </p:cNvSpPr>
          <p:nvPr/>
        </p:nvSpPr>
        <p:spPr bwMode="auto">
          <a:xfrm>
            <a:off x="3416797" y="846160"/>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a:extLst>
              <a:ext uri="{FF2B5EF4-FFF2-40B4-BE49-F238E27FC236}">
                <a16:creationId xmlns:a16="http://schemas.microsoft.com/office/drawing/2014/main" id="{B1AD51B1-3E03-A754-4F97-7F7423BD92AC}"/>
              </a:ext>
            </a:extLst>
          </p:cNvPr>
          <p:cNvSpPr>
            <a:spLocks noChangeAspect="1" noChangeArrowheads="1"/>
          </p:cNvSpPr>
          <p:nvPr/>
        </p:nvSpPr>
        <p:spPr bwMode="auto">
          <a:xfrm>
            <a:off x="4129088" y="2085975"/>
            <a:ext cx="3933825" cy="2686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7">
            <a:extLst>
              <a:ext uri="{FF2B5EF4-FFF2-40B4-BE49-F238E27FC236}">
                <a16:creationId xmlns:a16="http://schemas.microsoft.com/office/drawing/2014/main" id="{E6CECDF1-1F98-8140-3A5F-674089B64111}"/>
              </a:ext>
            </a:extLst>
          </p:cNvPr>
          <p:cNvSpPr>
            <a:spLocks noChangeArrowheads="1"/>
          </p:cNvSpPr>
          <p:nvPr/>
        </p:nvSpPr>
        <p:spPr bwMode="auto">
          <a:xfrm>
            <a:off x="771088" y="5000535"/>
            <a:ext cx="11258725"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t>Alternatively, you can use the </a:t>
            </a:r>
            <a:r>
              <a:rPr lang="en-US" dirty="0" err="1"/>
              <a:t>kdbgscan</a:t>
            </a:r>
            <a:r>
              <a:rPr lang="en-US" dirty="0"/>
              <a:t> plugin to scan the kernel debugger and list the suggested profiles. To use the plugin, type volatility_2.6_win64_standalone.exe -f "</a:t>
            </a:r>
            <a:r>
              <a:rPr lang="en-US" sz="1800" b="0" i="0" u="none" strike="noStrike" dirty="0">
                <a:solidFill>
                  <a:srgbClr val="000000"/>
                </a:solidFill>
                <a:effectLst/>
                <a:latin typeface="Arial" panose="020B0604020202020204" pitchFamily="34" charset="0"/>
              </a:rPr>
              <a:t>Z:\Evidence Files\Forensic Images\</a:t>
            </a:r>
            <a:r>
              <a:rPr lang="en-US" sz="1800" b="0" i="0" u="none" strike="noStrike" dirty="0" err="1">
                <a:solidFill>
                  <a:srgbClr val="000000"/>
                </a:solidFill>
                <a:effectLst/>
                <a:latin typeface="Arial" panose="020B0604020202020204" pitchFamily="34" charset="0"/>
              </a:rPr>
              <a:t>Windows_RAM.mem</a:t>
            </a:r>
            <a:r>
              <a:rPr lang="en-US" dirty="0"/>
              <a:t>" </a:t>
            </a:r>
            <a:r>
              <a:rPr lang="en-US" dirty="0" err="1"/>
              <a:t>kdbgscan</a:t>
            </a:r>
            <a:r>
              <a:rPr lang="en-US" dirty="0"/>
              <a:t> in Command Prompt and press Enter. Volatility analyzes the </a:t>
            </a:r>
            <a:r>
              <a:rPr lang="en-US" dirty="0" err="1"/>
              <a:t>kdbg</a:t>
            </a:r>
            <a:r>
              <a:rPr lang="en-US" dirty="0"/>
              <a:t> header and lists the possible profiles. Volatility displays a list of suggested profiles. We must choose a profile from the list that could be a close match to the profile on RAM. In this lab, we are going to choose Win2008R2SP0x64.</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1" name="AutoShape 2">
            <a:extLst>
              <a:ext uri="{FF2B5EF4-FFF2-40B4-BE49-F238E27FC236}">
                <a16:creationId xmlns:a16="http://schemas.microsoft.com/office/drawing/2014/main" id="{E455254B-0A37-454A-33D8-ECBD0365D91E}"/>
              </a:ext>
            </a:extLst>
          </p:cNvPr>
          <p:cNvSpPr>
            <a:spLocks noChangeAspect="1" noChangeArrowheads="1"/>
          </p:cNvSpPr>
          <p:nvPr/>
        </p:nvSpPr>
        <p:spPr bwMode="auto">
          <a:xfrm>
            <a:off x="3309938" y="2681288"/>
            <a:ext cx="5572125" cy="14954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434" name="Picture 2">
            <a:extLst>
              <a:ext uri="{FF2B5EF4-FFF2-40B4-BE49-F238E27FC236}">
                <a16:creationId xmlns:a16="http://schemas.microsoft.com/office/drawing/2014/main" id="{11FC3EB2-75F6-7E6F-A1F0-EA3D4D8C91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41" y="1802327"/>
            <a:ext cx="6553682" cy="3136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93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18200-0419-D724-78CB-FD5A11A0CD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9F3D0B-F7EB-4BA4-AC22-5E618F08F880}"/>
              </a:ext>
            </a:extLst>
          </p:cNvPr>
          <p:cNvSpPr>
            <a:spLocks noGrp="1"/>
          </p:cNvSpPr>
          <p:nvPr>
            <p:ph type="title"/>
          </p:nvPr>
        </p:nvSpPr>
        <p:spPr/>
        <p:txBody>
          <a:bodyPr/>
          <a:lstStyle/>
          <a:p>
            <a:r>
              <a:rPr lang="en-US" dirty="0"/>
              <a:t>LAB 2 : Investigating Forensic Image of Windows RAM</a:t>
            </a:r>
          </a:p>
        </p:txBody>
      </p:sp>
      <p:sp>
        <p:nvSpPr>
          <p:cNvPr id="3" name="Content Placeholder 2">
            <a:extLst>
              <a:ext uri="{FF2B5EF4-FFF2-40B4-BE49-F238E27FC236}">
                <a16:creationId xmlns:a16="http://schemas.microsoft.com/office/drawing/2014/main" id="{BB11A2B6-8768-EE44-501E-4CAB7B8C1E76}"/>
              </a:ext>
            </a:extLst>
          </p:cNvPr>
          <p:cNvSpPr>
            <a:spLocks noGrp="1"/>
          </p:cNvSpPr>
          <p:nvPr>
            <p:ph idx="1"/>
          </p:nvPr>
        </p:nvSpPr>
        <p:spPr>
          <a:xfrm>
            <a:off x="838200" y="1825625"/>
            <a:ext cx="5638102" cy="4351338"/>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
        <p:nvSpPr>
          <p:cNvPr id="5" name="AutoShape 2">
            <a:extLst>
              <a:ext uri="{FF2B5EF4-FFF2-40B4-BE49-F238E27FC236}">
                <a16:creationId xmlns:a16="http://schemas.microsoft.com/office/drawing/2014/main" id="{36A8B9EA-EC7B-7048-F708-89096BC73692}"/>
              </a:ext>
            </a:extLst>
          </p:cNvPr>
          <p:cNvSpPr>
            <a:spLocks noChangeAspect="1" noChangeArrowheads="1"/>
          </p:cNvSpPr>
          <p:nvPr/>
        </p:nvSpPr>
        <p:spPr bwMode="auto">
          <a:xfrm>
            <a:off x="3309938" y="1533525"/>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a:extLst>
              <a:ext uri="{FF2B5EF4-FFF2-40B4-BE49-F238E27FC236}">
                <a16:creationId xmlns:a16="http://schemas.microsoft.com/office/drawing/2014/main" id="{6EBB13DA-4D00-044A-F50D-A788B3B238FA}"/>
              </a:ext>
            </a:extLst>
          </p:cNvPr>
          <p:cNvSpPr>
            <a:spLocks noChangeAspect="1" noChangeArrowheads="1"/>
          </p:cNvSpPr>
          <p:nvPr/>
        </p:nvSpPr>
        <p:spPr bwMode="auto">
          <a:xfrm>
            <a:off x="3416797" y="846160"/>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a:extLst>
              <a:ext uri="{FF2B5EF4-FFF2-40B4-BE49-F238E27FC236}">
                <a16:creationId xmlns:a16="http://schemas.microsoft.com/office/drawing/2014/main" id="{DAC364AE-D301-B686-F424-A8966B03C78A}"/>
              </a:ext>
            </a:extLst>
          </p:cNvPr>
          <p:cNvSpPr>
            <a:spLocks noChangeAspect="1" noChangeArrowheads="1"/>
          </p:cNvSpPr>
          <p:nvPr/>
        </p:nvSpPr>
        <p:spPr bwMode="auto">
          <a:xfrm>
            <a:off x="4129088" y="2085975"/>
            <a:ext cx="3933825" cy="2686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7">
            <a:extLst>
              <a:ext uri="{FF2B5EF4-FFF2-40B4-BE49-F238E27FC236}">
                <a16:creationId xmlns:a16="http://schemas.microsoft.com/office/drawing/2014/main" id="{2DA8A95B-84E5-5EE6-644D-50F1F05B9B8D}"/>
              </a:ext>
            </a:extLst>
          </p:cNvPr>
          <p:cNvSpPr>
            <a:spLocks noChangeArrowheads="1"/>
          </p:cNvSpPr>
          <p:nvPr/>
        </p:nvSpPr>
        <p:spPr bwMode="auto">
          <a:xfrm>
            <a:off x="771088" y="5277533"/>
            <a:ext cx="1125872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t>Since we found a suitable profile, we will now view the network connections associated with the machine that are recorded in the image. To view network connections, type the command volatility_2.6_win64_standalone.exe -f "</a:t>
            </a:r>
            <a:r>
              <a:rPr lang="en-US" sz="1800" b="0" i="0" u="none" strike="noStrike" dirty="0">
                <a:solidFill>
                  <a:srgbClr val="000000"/>
                </a:solidFill>
                <a:effectLst/>
                <a:latin typeface="Arial" panose="020B0604020202020204" pitchFamily="34" charset="0"/>
              </a:rPr>
              <a:t>Z:\Evidence Files\Forensic Images\</a:t>
            </a:r>
            <a:r>
              <a:rPr lang="en-US" sz="1800" b="0" i="0" u="none" strike="noStrike" dirty="0" err="1">
                <a:solidFill>
                  <a:srgbClr val="000000"/>
                </a:solidFill>
                <a:effectLst/>
                <a:latin typeface="Arial" panose="020B0604020202020204" pitchFamily="34" charset="0"/>
              </a:rPr>
              <a:t>Windows_RAM.mem</a:t>
            </a:r>
            <a:r>
              <a:rPr lang="en-US" dirty="0"/>
              <a:t>" --profile=Win2008R2SP0x64 </a:t>
            </a:r>
            <a:r>
              <a:rPr lang="en-US" dirty="0" err="1"/>
              <a:t>netscan</a:t>
            </a:r>
            <a:r>
              <a:rPr lang="en-US" dirty="0"/>
              <a:t> in Command Prompt and press Enter.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1" name="AutoShape 2">
            <a:extLst>
              <a:ext uri="{FF2B5EF4-FFF2-40B4-BE49-F238E27FC236}">
                <a16:creationId xmlns:a16="http://schemas.microsoft.com/office/drawing/2014/main" id="{4AAF2C2A-E27F-FD80-CD9A-34BAC1799226}"/>
              </a:ext>
            </a:extLst>
          </p:cNvPr>
          <p:cNvSpPr>
            <a:spLocks noChangeAspect="1" noChangeArrowheads="1"/>
          </p:cNvSpPr>
          <p:nvPr/>
        </p:nvSpPr>
        <p:spPr bwMode="auto">
          <a:xfrm>
            <a:off x="3309938" y="2681288"/>
            <a:ext cx="5572125" cy="14954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458" name="Picture 2">
            <a:extLst>
              <a:ext uri="{FF2B5EF4-FFF2-40B4-BE49-F238E27FC236}">
                <a16:creationId xmlns:a16="http://schemas.microsoft.com/office/drawing/2014/main" id="{99383B08-4A4D-D72E-22B6-28731E6985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2139" y="1825625"/>
            <a:ext cx="7527721" cy="3283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3368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A9C68-B075-BE54-B020-0F4932B8A8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A5E0B8-492A-EE47-43C9-E5E7881AA22C}"/>
              </a:ext>
            </a:extLst>
          </p:cNvPr>
          <p:cNvSpPr>
            <a:spLocks noGrp="1"/>
          </p:cNvSpPr>
          <p:nvPr>
            <p:ph type="title"/>
          </p:nvPr>
        </p:nvSpPr>
        <p:spPr/>
        <p:txBody>
          <a:bodyPr/>
          <a:lstStyle/>
          <a:p>
            <a:r>
              <a:rPr lang="en-US" dirty="0"/>
              <a:t>LAB 2 : Investigating Forensic Image of Windows RAM</a:t>
            </a:r>
          </a:p>
        </p:txBody>
      </p:sp>
      <p:sp>
        <p:nvSpPr>
          <p:cNvPr id="3" name="Content Placeholder 2">
            <a:extLst>
              <a:ext uri="{FF2B5EF4-FFF2-40B4-BE49-F238E27FC236}">
                <a16:creationId xmlns:a16="http://schemas.microsoft.com/office/drawing/2014/main" id="{AADE8BA5-8117-2BBB-C936-C0DBE6330425}"/>
              </a:ext>
            </a:extLst>
          </p:cNvPr>
          <p:cNvSpPr>
            <a:spLocks noGrp="1"/>
          </p:cNvSpPr>
          <p:nvPr>
            <p:ph idx="1"/>
          </p:nvPr>
        </p:nvSpPr>
        <p:spPr>
          <a:xfrm>
            <a:off x="838200" y="1825625"/>
            <a:ext cx="5638102" cy="4351338"/>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
        <p:nvSpPr>
          <p:cNvPr id="5" name="AutoShape 2">
            <a:extLst>
              <a:ext uri="{FF2B5EF4-FFF2-40B4-BE49-F238E27FC236}">
                <a16:creationId xmlns:a16="http://schemas.microsoft.com/office/drawing/2014/main" id="{7C9AE878-AA35-E614-F7A7-AA5BA4C75309}"/>
              </a:ext>
            </a:extLst>
          </p:cNvPr>
          <p:cNvSpPr>
            <a:spLocks noChangeAspect="1" noChangeArrowheads="1"/>
          </p:cNvSpPr>
          <p:nvPr/>
        </p:nvSpPr>
        <p:spPr bwMode="auto">
          <a:xfrm>
            <a:off x="3309938" y="1533525"/>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a:extLst>
              <a:ext uri="{FF2B5EF4-FFF2-40B4-BE49-F238E27FC236}">
                <a16:creationId xmlns:a16="http://schemas.microsoft.com/office/drawing/2014/main" id="{8C6149FA-C41A-1F18-9E02-7284262CAC3E}"/>
              </a:ext>
            </a:extLst>
          </p:cNvPr>
          <p:cNvSpPr>
            <a:spLocks noChangeAspect="1" noChangeArrowheads="1"/>
          </p:cNvSpPr>
          <p:nvPr/>
        </p:nvSpPr>
        <p:spPr bwMode="auto">
          <a:xfrm>
            <a:off x="3416797" y="846160"/>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a:extLst>
              <a:ext uri="{FF2B5EF4-FFF2-40B4-BE49-F238E27FC236}">
                <a16:creationId xmlns:a16="http://schemas.microsoft.com/office/drawing/2014/main" id="{FDA80D71-10B0-EA58-64B1-BF19CB3BDD5B}"/>
              </a:ext>
            </a:extLst>
          </p:cNvPr>
          <p:cNvSpPr>
            <a:spLocks noChangeAspect="1" noChangeArrowheads="1"/>
          </p:cNvSpPr>
          <p:nvPr/>
        </p:nvSpPr>
        <p:spPr bwMode="auto">
          <a:xfrm>
            <a:off x="4129088" y="2085975"/>
            <a:ext cx="3933825" cy="2686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7">
            <a:extLst>
              <a:ext uri="{FF2B5EF4-FFF2-40B4-BE49-F238E27FC236}">
                <a16:creationId xmlns:a16="http://schemas.microsoft.com/office/drawing/2014/main" id="{63E0EC6A-915A-1DA9-60E6-FD1C270BFC30}"/>
              </a:ext>
            </a:extLst>
          </p:cNvPr>
          <p:cNvSpPr>
            <a:spLocks noChangeArrowheads="1"/>
          </p:cNvSpPr>
          <p:nvPr/>
        </p:nvSpPr>
        <p:spPr bwMode="auto">
          <a:xfrm>
            <a:off x="771088" y="5277533"/>
            <a:ext cx="1125872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t>Scroll down the Command Prompt window to detect any active connection with rundll32.exe. We can observe an active connection by rundll32.exe with PID 1896. From the above screenshot, it can be inferred that the rundll32.exe process has been initiated multiple times. While the connection pertaining to the PID 1972 is closed, the connection with PID 1896 is active. Based on this information, we will conduct further investigation</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1" name="AutoShape 2">
            <a:extLst>
              <a:ext uri="{FF2B5EF4-FFF2-40B4-BE49-F238E27FC236}">
                <a16:creationId xmlns:a16="http://schemas.microsoft.com/office/drawing/2014/main" id="{92896E4B-BA15-AA53-679F-314AC11216C0}"/>
              </a:ext>
            </a:extLst>
          </p:cNvPr>
          <p:cNvSpPr>
            <a:spLocks noChangeAspect="1" noChangeArrowheads="1"/>
          </p:cNvSpPr>
          <p:nvPr/>
        </p:nvSpPr>
        <p:spPr bwMode="auto">
          <a:xfrm>
            <a:off x="3309938" y="2681288"/>
            <a:ext cx="5572125" cy="14954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386528C5-F8C8-8DDE-8C4A-C92A75B445E9}"/>
              </a:ext>
            </a:extLst>
          </p:cNvPr>
          <p:cNvPicPr>
            <a:picLocks noChangeAspect="1"/>
          </p:cNvPicPr>
          <p:nvPr/>
        </p:nvPicPr>
        <p:blipFill>
          <a:blip r:embed="rId2"/>
          <a:stretch>
            <a:fillRect/>
          </a:stretch>
        </p:blipFill>
        <p:spPr>
          <a:xfrm>
            <a:off x="2290193" y="1865227"/>
            <a:ext cx="7726262" cy="3174653"/>
          </a:xfrm>
          <a:prstGeom prst="rect">
            <a:avLst/>
          </a:prstGeom>
        </p:spPr>
      </p:pic>
    </p:spTree>
    <p:extLst>
      <p:ext uri="{BB962C8B-B14F-4D97-AF65-F5344CB8AC3E}">
        <p14:creationId xmlns:p14="http://schemas.microsoft.com/office/powerpoint/2010/main" val="31301953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A7F089-3F19-EC47-0974-E5DEF1E9D6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3AA35D-7791-7D08-964F-182157B09466}"/>
              </a:ext>
            </a:extLst>
          </p:cNvPr>
          <p:cNvSpPr>
            <a:spLocks noGrp="1"/>
          </p:cNvSpPr>
          <p:nvPr>
            <p:ph type="title"/>
          </p:nvPr>
        </p:nvSpPr>
        <p:spPr/>
        <p:txBody>
          <a:bodyPr/>
          <a:lstStyle/>
          <a:p>
            <a:r>
              <a:rPr lang="en-US" dirty="0"/>
              <a:t>LAB 2 : Investigating Forensic Image of Windows RAM</a:t>
            </a:r>
          </a:p>
        </p:txBody>
      </p:sp>
      <p:sp>
        <p:nvSpPr>
          <p:cNvPr id="3" name="Content Placeholder 2">
            <a:extLst>
              <a:ext uri="{FF2B5EF4-FFF2-40B4-BE49-F238E27FC236}">
                <a16:creationId xmlns:a16="http://schemas.microsoft.com/office/drawing/2014/main" id="{8985E0D5-B8E6-03E9-42C7-37A169EA1C04}"/>
              </a:ext>
            </a:extLst>
          </p:cNvPr>
          <p:cNvSpPr>
            <a:spLocks noGrp="1"/>
          </p:cNvSpPr>
          <p:nvPr>
            <p:ph idx="1"/>
          </p:nvPr>
        </p:nvSpPr>
        <p:spPr>
          <a:xfrm>
            <a:off x="838200" y="1825625"/>
            <a:ext cx="5638102" cy="4351338"/>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
        <p:nvSpPr>
          <p:cNvPr id="5" name="AutoShape 2">
            <a:extLst>
              <a:ext uri="{FF2B5EF4-FFF2-40B4-BE49-F238E27FC236}">
                <a16:creationId xmlns:a16="http://schemas.microsoft.com/office/drawing/2014/main" id="{E96B242A-7732-B87A-A8A2-23C979065154}"/>
              </a:ext>
            </a:extLst>
          </p:cNvPr>
          <p:cNvSpPr>
            <a:spLocks noChangeAspect="1" noChangeArrowheads="1"/>
          </p:cNvSpPr>
          <p:nvPr/>
        </p:nvSpPr>
        <p:spPr bwMode="auto">
          <a:xfrm>
            <a:off x="3309938" y="1533525"/>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a:extLst>
              <a:ext uri="{FF2B5EF4-FFF2-40B4-BE49-F238E27FC236}">
                <a16:creationId xmlns:a16="http://schemas.microsoft.com/office/drawing/2014/main" id="{ECB6E03A-62B2-17EA-1B45-D885A34A30B6}"/>
              </a:ext>
            </a:extLst>
          </p:cNvPr>
          <p:cNvSpPr>
            <a:spLocks noChangeAspect="1" noChangeArrowheads="1"/>
          </p:cNvSpPr>
          <p:nvPr/>
        </p:nvSpPr>
        <p:spPr bwMode="auto">
          <a:xfrm>
            <a:off x="3416797" y="846160"/>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a:extLst>
              <a:ext uri="{FF2B5EF4-FFF2-40B4-BE49-F238E27FC236}">
                <a16:creationId xmlns:a16="http://schemas.microsoft.com/office/drawing/2014/main" id="{171CFF0F-3DDC-11CE-DF81-798FA7962833}"/>
              </a:ext>
            </a:extLst>
          </p:cNvPr>
          <p:cNvSpPr>
            <a:spLocks noChangeAspect="1" noChangeArrowheads="1"/>
          </p:cNvSpPr>
          <p:nvPr/>
        </p:nvSpPr>
        <p:spPr bwMode="auto">
          <a:xfrm>
            <a:off x="4129088" y="2085975"/>
            <a:ext cx="3933825" cy="2686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7">
            <a:extLst>
              <a:ext uri="{FF2B5EF4-FFF2-40B4-BE49-F238E27FC236}">
                <a16:creationId xmlns:a16="http://schemas.microsoft.com/office/drawing/2014/main" id="{F3C470DD-F82B-BD1C-36FF-26BF8B4B90CE}"/>
              </a:ext>
            </a:extLst>
          </p:cNvPr>
          <p:cNvSpPr>
            <a:spLocks noChangeArrowheads="1"/>
          </p:cNvSpPr>
          <p:nvPr/>
        </p:nvSpPr>
        <p:spPr bwMode="auto">
          <a:xfrm>
            <a:off x="771088" y="5416032"/>
            <a:ext cx="1125872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t>You can observe the same process in the process list by issuing the following command: volatility_2.6_win64_standalone.exe -f "</a:t>
            </a:r>
            <a:r>
              <a:rPr lang="en-US" sz="1800" b="0" i="0" u="none" strike="noStrike" dirty="0">
                <a:solidFill>
                  <a:srgbClr val="000000"/>
                </a:solidFill>
                <a:effectLst/>
                <a:latin typeface="Arial" panose="020B0604020202020204" pitchFamily="34" charset="0"/>
              </a:rPr>
              <a:t>Z:\Evidence Files\Forensic Images\</a:t>
            </a:r>
            <a:r>
              <a:rPr lang="en-US" sz="1800" b="0" i="0" u="none" strike="noStrike" dirty="0" err="1">
                <a:solidFill>
                  <a:srgbClr val="000000"/>
                </a:solidFill>
                <a:effectLst/>
                <a:latin typeface="Arial" panose="020B0604020202020204" pitchFamily="34" charset="0"/>
              </a:rPr>
              <a:t>Windows_RAM.mem</a:t>
            </a:r>
            <a:r>
              <a:rPr lang="en-US" dirty="0"/>
              <a:t>" -- profile=Win2008R2SP0x64 </a:t>
            </a:r>
            <a:r>
              <a:rPr lang="en-US" dirty="0" err="1"/>
              <a:t>pslist</a:t>
            </a:r>
            <a:r>
              <a:rPr lang="en-US" dirty="0"/>
              <a: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1" name="AutoShape 2">
            <a:extLst>
              <a:ext uri="{FF2B5EF4-FFF2-40B4-BE49-F238E27FC236}">
                <a16:creationId xmlns:a16="http://schemas.microsoft.com/office/drawing/2014/main" id="{497B617B-4376-8FE4-7B63-C2E0E5D89143}"/>
              </a:ext>
            </a:extLst>
          </p:cNvPr>
          <p:cNvSpPr>
            <a:spLocks noChangeAspect="1" noChangeArrowheads="1"/>
          </p:cNvSpPr>
          <p:nvPr/>
        </p:nvSpPr>
        <p:spPr bwMode="auto">
          <a:xfrm>
            <a:off x="3309938" y="2681288"/>
            <a:ext cx="5572125" cy="14954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1506" name="Picture 2">
            <a:extLst>
              <a:ext uri="{FF2B5EF4-FFF2-40B4-BE49-F238E27FC236}">
                <a16:creationId xmlns:a16="http://schemas.microsoft.com/office/drawing/2014/main" id="{6A829E47-5620-F9A7-B0E7-4CD75D7FC2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8523" y="1782245"/>
            <a:ext cx="7779391" cy="3506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7573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E2DE8-6F82-8BCB-9894-D4191D1F82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67CB7B-67AA-FEBA-C81C-9259909EF303}"/>
              </a:ext>
            </a:extLst>
          </p:cNvPr>
          <p:cNvSpPr>
            <a:spLocks noGrp="1"/>
          </p:cNvSpPr>
          <p:nvPr>
            <p:ph type="title"/>
          </p:nvPr>
        </p:nvSpPr>
        <p:spPr/>
        <p:txBody>
          <a:bodyPr/>
          <a:lstStyle/>
          <a:p>
            <a:r>
              <a:rPr lang="en-US" dirty="0"/>
              <a:t>LAB 2 : Investigating Forensic Image of Windows RAM</a:t>
            </a:r>
          </a:p>
        </p:txBody>
      </p:sp>
      <p:sp>
        <p:nvSpPr>
          <p:cNvPr id="3" name="Content Placeholder 2">
            <a:extLst>
              <a:ext uri="{FF2B5EF4-FFF2-40B4-BE49-F238E27FC236}">
                <a16:creationId xmlns:a16="http://schemas.microsoft.com/office/drawing/2014/main" id="{4B61F2B8-ED15-6E98-CA85-BA9D1EF8FADD}"/>
              </a:ext>
            </a:extLst>
          </p:cNvPr>
          <p:cNvSpPr>
            <a:spLocks noGrp="1"/>
          </p:cNvSpPr>
          <p:nvPr>
            <p:ph idx="1"/>
          </p:nvPr>
        </p:nvSpPr>
        <p:spPr>
          <a:xfrm>
            <a:off x="838200" y="1825625"/>
            <a:ext cx="5638102" cy="4351338"/>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
        <p:nvSpPr>
          <p:cNvPr id="5" name="AutoShape 2">
            <a:extLst>
              <a:ext uri="{FF2B5EF4-FFF2-40B4-BE49-F238E27FC236}">
                <a16:creationId xmlns:a16="http://schemas.microsoft.com/office/drawing/2014/main" id="{7E727F3E-2D3E-9764-6399-D4F2224117D8}"/>
              </a:ext>
            </a:extLst>
          </p:cNvPr>
          <p:cNvSpPr>
            <a:spLocks noChangeAspect="1" noChangeArrowheads="1"/>
          </p:cNvSpPr>
          <p:nvPr/>
        </p:nvSpPr>
        <p:spPr bwMode="auto">
          <a:xfrm>
            <a:off x="3309938" y="1533525"/>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a:extLst>
              <a:ext uri="{FF2B5EF4-FFF2-40B4-BE49-F238E27FC236}">
                <a16:creationId xmlns:a16="http://schemas.microsoft.com/office/drawing/2014/main" id="{88F23C7B-6343-8EFC-C05C-CFF42783D01B}"/>
              </a:ext>
            </a:extLst>
          </p:cNvPr>
          <p:cNvSpPr>
            <a:spLocks noChangeAspect="1" noChangeArrowheads="1"/>
          </p:cNvSpPr>
          <p:nvPr/>
        </p:nvSpPr>
        <p:spPr bwMode="auto">
          <a:xfrm>
            <a:off x="3416797" y="846160"/>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a:extLst>
              <a:ext uri="{FF2B5EF4-FFF2-40B4-BE49-F238E27FC236}">
                <a16:creationId xmlns:a16="http://schemas.microsoft.com/office/drawing/2014/main" id="{B592A006-94BA-94D3-BCBA-CEC350D3BDA0}"/>
              </a:ext>
            </a:extLst>
          </p:cNvPr>
          <p:cNvSpPr>
            <a:spLocks noChangeAspect="1" noChangeArrowheads="1"/>
          </p:cNvSpPr>
          <p:nvPr/>
        </p:nvSpPr>
        <p:spPr bwMode="auto">
          <a:xfrm>
            <a:off x="4129088" y="2085975"/>
            <a:ext cx="3933825" cy="2686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7">
            <a:extLst>
              <a:ext uri="{FF2B5EF4-FFF2-40B4-BE49-F238E27FC236}">
                <a16:creationId xmlns:a16="http://schemas.microsoft.com/office/drawing/2014/main" id="{D5F5AD68-C449-AADF-B83C-9D07709165DC}"/>
              </a:ext>
            </a:extLst>
          </p:cNvPr>
          <p:cNvSpPr>
            <a:spLocks noChangeArrowheads="1"/>
          </p:cNvSpPr>
          <p:nvPr/>
        </p:nvSpPr>
        <p:spPr bwMode="auto">
          <a:xfrm>
            <a:off x="1074839" y="4744134"/>
            <a:ext cx="1004232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t>Scroll down the list to find the rundll32.exe process, which was observed in the network connections listed earlier.</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1" name="AutoShape 2">
            <a:extLst>
              <a:ext uri="{FF2B5EF4-FFF2-40B4-BE49-F238E27FC236}">
                <a16:creationId xmlns:a16="http://schemas.microsoft.com/office/drawing/2014/main" id="{7F37570E-7BA2-DC9F-8DAD-C25E5330E421}"/>
              </a:ext>
            </a:extLst>
          </p:cNvPr>
          <p:cNvSpPr>
            <a:spLocks noChangeAspect="1" noChangeArrowheads="1"/>
          </p:cNvSpPr>
          <p:nvPr/>
        </p:nvSpPr>
        <p:spPr bwMode="auto">
          <a:xfrm>
            <a:off x="3309938" y="2681288"/>
            <a:ext cx="5572125" cy="14954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3554" name="Picture 2">
            <a:extLst>
              <a:ext uri="{FF2B5EF4-FFF2-40B4-BE49-F238E27FC236}">
                <a16:creationId xmlns:a16="http://schemas.microsoft.com/office/drawing/2014/main" id="{D5EAB4AA-4700-FF6B-E5ED-B91C98F53A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7288" y="2386013"/>
            <a:ext cx="9877425" cy="2085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9747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30DD91-CA99-57A4-4C51-72B52BA973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759157-7015-351A-BEAA-FAF0B07F4C4D}"/>
              </a:ext>
            </a:extLst>
          </p:cNvPr>
          <p:cNvSpPr>
            <a:spLocks noGrp="1"/>
          </p:cNvSpPr>
          <p:nvPr>
            <p:ph type="title"/>
          </p:nvPr>
        </p:nvSpPr>
        <p:spPr/>
        <p:txBody>
          <a:bodyPr/>
          <a:lstStyle/>
          <a:p>
            <a:r>
              <a:rPr lang="en-US" dirty="0"/>
              <a:t>LAB 2 : Investigating Forensic Image of Windows RAM</a:t>
            </a:r>
          </a:p>
        </p:txBody>
      </p:sp>
      <p:sp>
        <p:nvSpPr>
          <p:cNvPr id="3" name="Content Placeholder 2">
            <a:extLst>
              <a:ext uri="{FF2B5EF4-FFF2-40B4-BE49-F238E27FC236}">
                <a16:creationId xmlns:a16="http://schemas.microsoft.com/office/drawing/2014/main" id="{EA0D25A7-EEEA-7DC9-83FF-AE96ECCAF1CF}"/>
              </a:ext>
            </a:extLst>
          </p:cNvPr>
          <p:cNvSpPr>
            <a:spLocks noGrp="1"/>
          </p:cNvSpPr>
          <p:nvPr>
            <p:ph idx="1"/>
          </p:nvPr>
        </p:nvSpPr>
        <p:spPr>
          <a:xfrm>
            <a:off x="838200" y="1825625"/>
            <a:ext cx="5638102" cy="4351338"/>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
        <p:nvSpPr>
          <p:cNvPr id="5" name="AutoShape 2">
            <a:extLst>
              <a:ext uri="{FF2B5EF4-FFF2-40B4-BE49-F238E27FC236}">
                <a16:creationId xmlns:a16="http://schemas.microsoft.com/office/drawing/2014/main" id="{D5672B6C-4322-38BF-1CDC-C612A8549953}"/>
              </a:ext>
            </a:extLst>
          </p:cNvPr>
          <p:cNvSpPr>
            <a:spLocks noChangeAspect="1" noChangeArrowheads="1"/>
          </p:cNvSpPr>
          <p:nvPr/>
        </p:nvSpPr>
        <p:spPr bwMode="auto">
          <a:xfrm>
            <a:off x="3309938" y="1533525"/>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a:extLst>
              <a:ext uri="{FF2B5EF4-FFF2-40B4-BE49-F238E27FC236}">
                <a16:creationId xmlns:a16="http://schemas.microsoft.com/office/drawing/2014/main" id="{55BA8D2C-9C9D-9E09-2E18-CA6F8B568D70}"/>
              </a:ext>
            </a:extLst>
          </p:cNvPr>
          <p:cNvSpPr>
            <a:spLocks noChangeAspect="1" noChangeArrowheads="1"/>
          </p:cNvSpPr>
          <p:nvPr/>
        </p:nvSpPr>
        <p:spPr bwMode="auto">
          <a:xfrm>
            <a:off x="3416797" y="846160"/>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a:extLst>
              <a:ext uri="{FF2B5EF4-FFF2-40B4-BE49-F238E27FC236}">
                <a16:creationId xmlns:a16="http://schemas.microsoft.com/office/drawing/2014/main" id="{E243C0A2-67D8-A1F8-12CD-4272BE9E398C}"/>
              </a:ext>
            </a:extLst>
          </p:cNvPr>
          <p:cNvSpPr>
            <a:spLocks noChangeAspect="1" noChangeArrowheads="1"/>
          </p:cNvSpPr>
          <p:nvPr/>
        </p:nvSpPr>
        <p:spPr bwMode="auto">
          <a:xfrm>
            <a:off x="4129088" y="2085975"/>
            <a:ext cx="3933825" cy="2686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7">
            <a:extLst>
              <a:ext uri="{FF2B5EF4-FFF2-40B4-BE49-F238E27FC236}">
                <a16:creationId xmlns:a16="http://schemas.microsoft.com/office/drawing/2014/main" id="{9DC61312-FEB7-4207-F701-C012F3C8B113}"/>
              </a:ext>
            </a:extLst>
          </p:cNvPr>
          <p:cNvSpPr>
            <a:spLocks noChangeArrowheads="1"/>
          </p:cNvSpPr>
          <p:nvPr/>
        </p:nvSpPr>
        <p:spPr bwMode="auto">
          <a:xfrm>
            <a:off x="838200" y="4421270"/>
            <a:ext cx="1004232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t>Based on the process, you can now list the files and registries used by it. To view the files used by the process, type volatility_2.6_win64_standalone.exe -f "</a:t>
            </a:r>
            <a:r>
              <a:rPr lang="en-US" sz="1800" b="0" i="0" u="none" strike="noStrike" dirty="0">
                <a:solidFill>
                  <a:srgbClr val="000000"/>
                </a:solidFill>
                <a:effectLst/>
                <a:latin typeface="Arial" panose="020B0604020202020204" pitchFamily="34" charset="0"/>
              </a:rPr>
              <a:t>Z:\Evidence Files\Forensic Images\</a:t>
            </a:r>
            <a:r>
              <a:rPr lang="en-US" sz="1800" b="0" i="0" u="none" strike="noStrike" dirty="0" err="1">
                <a:solidFill>
                  <a:srgbClr val="000000"/>
                </a:solidFill>
                <a:effectLst/>
                <a:latin typeface="Arial" panose="020B0604020202020204" pitchFamily="34" charset="0"/>
              </a:rPr>
              <a:t>Windows_RAM.mem</a:t>
            </a:r>
            <a:r>
              <a:rPr lang="en-US" dirty="0"/>
              <a:t>" --profile=Win2008R2SP0x64 handles -p 1896 -t file and press Enter</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1" name="AutoShape 2">
            <a:extLst>
              <a:ext uri="{FF2B5EF4-FFF2-40B4-BE49-F238E27FC236}">
                <a16:creationId xmlns:a16="http://schemas.microsoft.com/office/drawing/2014/main" id="{771BD1AD-6602-CADE-F704-6206932046B3}"/>
              </a:ext>
            </a:extLst>
          </p:cNvPr>
          <p:cNvSpPr>
            <a:spLocks noChangeAspect="1" noChangeArrowheads="1"/>
          </p:cNvSpPr>
          <p:nvPr/>
        </p:nvSpPr>
        <p:spPr bwMode="auto">
          <a:xfrm>
            <a:off x="3309938" y="2681288"/>
            <a:ext cx="5572125" cy="14954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4578" name="Picture 2">
            <a:extLst>
              <a:ext uri="{FF2B5EF4-FFF2-40B4-BE49-F238E27FC236}">
                <a16:creationId xmlns:a16="http://schemas.microsoft.com/office/drawing/2014/main" id="{A2EB5984-2413-4909-9DAD-90DC144A5B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566" y="2225007"/>
            <a:ext cx="10721131" cy="1832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28618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FAEB7-8184-DEDA-FD18-7BFAAA9FA9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CBAD9B-A471-CE1B-2137-1F713A2B8564}"/>
              </a:ext>
            </a:extLst>
          </p:cNvPr>
          <p:cNvSpPr>
            <a:spLocks noGrp="1"/>
          </p:cNvSpPr>
          <p:nvPr>
            <p:ph type="title"/>
          </p:nvPr>
        </p:nvSpPr>
        <p:spPr/>
        <p:txBody>
          <a:bodyPr/>
          <a:lstStyle/>
          <a:p>
            <a:r>
              <a:rPr lang="en-US" dirty="0"/>
              <a:t>LAB 2 : Investigating Forensic Image of Windows RAM</a:t>
            </a:r>
          </a:p>
        </p:txBody>
      </p:sp>
      <p:sp>
        <p:nvSpPr>
          <p:cNvPr id="3" name="Content Placeholder 2">
            <a:extLst>
              <a:ext uri="{FF2B5EF4-FFF2-40B4-BE49-F238E27FC236}">
                <a16:creationId xmlns:a16="http://schemas.microsoft.com/office/drawing/2014/main" id="{792A819D-9F0C-FF11-CD9E-C2933392DD9E}"/>
              </a:ext>
            </a:extLst>
          </p:cNvPr>
          <p:cNvSpPr>
            <a:spLocks noGrp="1"/>
          </p:cNvSpPr>
          <p:nvPr>
            <p:ph idx="1"/>
          </p:nvPr>
        </p:nvSpPr>
        <p:spPr>
          <a:xfrm>
            <a:off x="838200" y="1825625"/>
            <a:ext cx="5638102" cy="4351338"/>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
        <p:nvSpPr>
          <p:cNvPr id="5" name="AutoShape 2">
            <a:extLst>
              <a:ext uri="{FF2B5EF4-FFF2-40B4-BE49-F238E27FC236}">
                <a16:creationId xmlns:a16="http://schemas.microsoft.com/office/drawing/2014/main" id="{E88C7B42-3164-AF0D-0952-AE8A4B84ACAC}"/>
              </a:ext>
            </a:extLst>
          </p:cNvPr>
          <p:cNvSpPr>
            <a:spLocks noChangeAspect="1" noChangeArrowheads="1"/>
          </p:cNvSpPr>
          <p:nvPr/>
        </p:nvSpPr>
        <p:spPr bwMode="auto">
          <a:xfrm>
            <a:off x="3309938" y="1533525"/>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a:extLst>
              <a:ext uri="{FF2B5EF4-FFF2-40B4-BE49-F238E27FC236}">
                <a16:creationId xmlns:a16="http://schemas.microsoft.com/office/drawing/2014/main" id="{C2562D5A-370B-C38B-9E19-93CF4EF77CCB}"/>
              </a:ext>
            </a:extLst>
          </p:cNvPr>
          <p:cNvSpPr>
            <a:spLocks noChangeAspect="1" noChangeArrowheads="1"/>
          </p:cNvSpPr>
          <p:nvPr/>
        </p:nvSpPr>
        <p:spPr bwMode="auto">
          <a:xfrm>
            <a:off x="3416797" y="846160"/>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a:extLst>
              <a:ext uri="{FF2B5EF4-FFF2-40B4-BE49-F238E27FC236}">
                <a16:creationId xmlns:a16="http://schemas.microsoft.com/office/drawing/2014/main" id="{10078251-0F78-CD63-A499-EC2E1333BC7B}"/>
              </a:ext>
            </a:extLst>
          </p:cNvPr>
          <p:cNvSpPr>
            <a:spLocks noChangeAspect="1" noChangeArrowheads="1"/>
          </p:cNvSpPr>
          <p:nvPr/>
        </p:nvSpPr>
        <p:spPr bwMode="auto">
          <a:xfrm>
            <a:off x="4129088" y="2085975"/>
            <a:ext cx="3933825" cy="2686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7">
            <a:extLst>
              <a:ext uri="{FF2B5EF4-FFF2-40B4-BE49-F238E27FC236}">
                <a16:creationId xmlns:a16="http://schemas.microsoft.com/office/drawing/2014/main" id="{82C123D2-8D4A-81DA-0CEB-10B61DA40A23}"/>
              </a:ext>
            </a:extLst>
          </p:cNvPr>
          <p:cNvSpPr>
            <a:spLocks noChangeArrowheads="1"/>
          </p:cNvSpPr>
          <p:nvPr/>
        </p:nvSpPr>
        <p:spPr bwMode="auto">
          <a:xfrm>
            <a:off x="838200" y="4421270"/>
            <a:ext cx="1004232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t>To view the registries associated with the process, type volatility_2.6_win64_standalone.exe -f "</a:t>
            </a:r>
            <a:r>
              <a:rPr lang="en-US" sz="1800" b="0" i="0" u="none" strike="noStrike" dirty="0">
                <a:solidFill>
                  <a:srgbClr val="000000"/>
                </a:solidFill>
                <a:effectLst/>
                <a:latin typeface="Arial" panose="020B0604020202020204" pitchFamily="34" charset="0"/>
              </a:rPr>
              <a:t>Z:\Evidence Files\Forensic Images\</a:t>
            </a:r>
            <a:r>
              <a:rPr lang="en-US" sz="1800" b="0" i="0" u="none" strike="noStrike" dirty="0" err="1">
                <a:solidFill>
                  <a:srgbClr val="000000"/>
                </a:solidFill>
                <a:effectLst/>
                <a:latin typeface="Arial" panose="020B0604020202020204" pitchFamily="34" charset="0"/>
              </a:rPr>
              <a:t>Windows_RAM.mem</a:t>
            </a:r>
            <a:r>
              <a:rPr lang="en-US" dirty="0"/>
              <a:t>" --profile=Win2008R2SP0x64 handles -p 1896 -t key and press Enter</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1" name="AutoShape 2">
            <a:extLst>
              <a:ext uri="{FF2B5EF4-FFF2-40B4-BE49-F238E27FC236}">
                <a16:creationId xmlns:a16="http://schemas.microsoft.com/office/drawing/2014/main" id="{DFF54738-4E14-897F-B0E7-2B17924D6134}"/>
              </a:ext>
            </a:extLst>
          </p:cNvPr>
          <p:cNvSpPr>
            <a:spLocks noChangeAspect="1" noChangeArrowheads="1"/>
          </p:cNvSpPr>
          <p:nvPr/>
        </p:nvSpPr>
        <p:spPr bwMode="auto">
          <a:xfrm>
            <a:off x="3309938" y="2681288"/>
            <a:ext cx="5572125" cy="14954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5602" name="Picture 2">
            <a:extLst>
              <a:ext uri="{FF2B5EF4-FFF2-40B4-BE49-F238E27FC236}">
                <a16:creationId xmlns:a16="http://schemas.microsoft.com/office/drawing/2014/main" id="{5B5A909A-1E21-70D0-A514-60FC4122DD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044" y="2218025"/>
            <a:ext cx="10396756" cy="1983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9167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582BA1-CB41-071F-4FF7-E66DC2A82C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D76E96-3E1D-A913-239A-EFFF6ED0511B}"/>
              </a:ext>
            </a:extLst>
          </p:cNvPr>
          <p:cNvSpPr>
            <a:spLocks noGrp="1"/>
          </p:cNvSpPr>
          <p:nvPr>
            <p:ph type="title"/>
          </p:nvPr>
        </p:nvSpPr>
        <p:spPr/>
        <p:txBody>
          <a:bodyPr/>
          <a:lstStyle/>
          <a:p>
            <a:r>
              <a:rPr lang="en-US" dirty="0"/>
              <a:t>LAB 2 : Investigating Forensic Image of Windows RAM</a:t>
            </a:r>
          </a:p>
        </p:txBody>
      </p:sp>
      <p:sp>
        <p:nvSpPr>
          <p:cNvPr id="3" name="Content Placeholder 2">
            <a:extLst>
              <a:ext uri="{FF2B5EF4-FFF2-40B4-BE49-F238E27FC236}">
                <a16:creationId xmlns:a16="http://schemas.microsoft.com/office/drawing/2014/main" id="{2D854089-D3B5-06DA-397B-4757851C42A0}"/>
              </a:ext>
            </a:extLst>
          </p:cNvPr>
          <p:cNvSpPr>
            <a:spLocks noGrp="1"/>
          </p:cNvSpPr>
          <p:nvPr>
            <p:ph idx="1"/>
          </p:nvPr>
        </p:nvSpPr>
        <p:spPr>
          <a:xfrm>
            <a:off x="838200" y="1825625"/>
            <a:ext cx="5638102" cy="4351338"/>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
        <p:nvSpPr>
          <p:cNvPr id="5" name="AutoShape 2">
            <a:extLst>
              <a:ext uri="{FF2B5EF4-FFF2-40B4-BE49-F238E27FC236}">
                <a16:creationId xmlns:a16="http://schemas.microsoft.com/office/drawing/2014/main" id="{04C1A0EC-5E1C-F484-7CD0-031A3065215A}"/>
              </a:ext>
            </a:extLst>
          </p:cNvPr>
          <p:cNvSpPr>
            <a:spLocks noChangeAspect="1" noChangeArrowheads="1"/>
          </p:cNvSpPr>
          <p:nvPr/>
        </p:nvSpPr>
        <p:spPr bwMode="auto">
          <a:xfrm>
            <a:off x="3309938" y="1533525"/>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a:extLst>
              <a:ext uri="{FF2B5EF4-FFF2-40B4-BE49-F238E27FC236}">
                <a16:creationId xmlns:a16="http://schemas.microsoft.com/office/drawing/2014/main" id="{CDDE3E74-27F4-6E24-C16D-49D0F001E477}"/>
              </a:ext>
            </a:extLst>
          </p:cNvPr>
          <p:cNvSpPr>
            <a:spLocks noChangeAspect="1" noChangeArrowheads="1"/>
          </p:cNvSpPr>
          <p:nvPr/>
        </p:nvSpPr>
        <p:spPr bwMode="auto">
          <a:xfrm>
            <a:off x="3416797" y="846160"/>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a:extLst>
              <a:ext uri="{FF2B5EF4-FFF2-40B4-BE49-F238E27FC236}">
                <a16:creationId xmlns:a16="http://schemas.microsoft.com/office/drawing/2014/main" id="{741AF42E-F957-06D0-EE3C-D6015BCC10CC}"/>
              </a:ext>
            </a:extLst>
          </p:cNvPr>
          <p:cNvSpPr>
            <a:spLocks noChangeAspect="1" noChangeArrowheads="1"/>
          </p:cNvSpPr>
          <p:nvPr/>
        </p:nvSpPr>
        <p:spPr bwMode="auto">
          <a:xfrm>
            <a:off x="4129088" y="2085975"/>
            <a:ext cx="3933825" cy="2686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7">
            <a:extLst>
              <a:ext uri="{FF2B5EF4-FFF2-40B4-BE49-F238E27FC236}">
                <a16:creationId xmlns:a16="http://schemas.microsoft.com/office/drawing/2014/main" id="{EF75BA62-63A7-19F6-151C-330B298506DC}"/>
              </a:ext>
            </a:extLst>
          </p:cNvPr>
          <p:cNvSpPr>
            <a:spLocks noChangeArrowheads="1"/>
          </p:cNvSpPr>
          <p:nvPr/>
        </p:nvSpPr>
        <p:spPr bwMode="auto">
          <a:xfrm>
            <a:off x="896923" y="4996458"/>
            <a:ext cx="10889609"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t>To list the process tree to which the rundll32.exe process belongs, enter volatility_2.6_win64_standalone.exe -f "</a:t>
            </a:r>
            <a:r>
              <a:rPr lang="en-US" sz="1800" b="0" i="0" u="none" strike="noStrike" dirty="0">
                <a:solidFill>
                  <a:srgbClr val="000000"/>
                </a:solidFill>
                <a:effectLst/>
                <a:latin typeface="Arial" panose="020B0604020202020204" pitchFamily="34" charset="0"/>
              </a:rPr>
              <a:t>Z:\Evidence Files\Forensic Images\</a:t>
            </a:r>
            <a:r>
              <a:rPr lang="en-US" sz="1800" b="0" i="0" u="none" strike="noStrike" dirty="0" err="1">
                <a:solidFill>
                  <a:srgbClr val="000000"/>
                </a:solidFill>
                <a:effectLst/>
                <a:latin typeface="Arial" panose="020B0604020202020204" pitchFamily="34" charset="0"/>
              </a:rPr>
              <a:t>Windows_RAM.mem</a:t>
            </a:r>
            <a:r>
              <a:rPr lang="en-US" dirty="0"/>
              <a:t>" --profile=Win2008R2SP0x64 </a:t>
            </a:r>
            <a:r>
              <a:rPr lang="en-US" dirty="0" err="1"/>
              <a:t>pstree</a:t>
            </a:r>
            <a:r>
              <a:rPr lang="en-US" dirty="0"/>
              <a:t>. This lists the process tree pertaining to rundll32.exe</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1" name="AutoShape 2">
            <a:extLst>
              <a:ext uri="{FF2B5EF4-FFF2-40B4-BE49-F238E27FC236}">
                <a16:creationId xmlns:a16="http://schemas.microsoft.com/office/drawing/2014/main" id="{D82D6D6B-1D3F-0BE8-8EB9-C3B855077C4C}"/>
              </a:ext>
            </a:extLst>
          </p:cNvPr>
          <p:cNvSpPr>
            <a:spLocks noChangeAspect="1" noChangeArrowheads="1"/>
          </p:cNvSpPr>
          <p:nvPr/>
        </p:nvSpPr>
        <p:spPr bwMode="auto">
          <a:xfrm>
            <a:off x="3309938" y="2681288"/>
            <a:ext cx="5572125" cy="14954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6626" name="Picture 2">
            <a:extLst>
              <a:ext uri="{FF2B5EF4-FFF2-40B4-BE49-F238E27FC236}">
                <a16:creationId xmlns:a16="http://schemas.microsoft.com/office/drawing/2014/main" id="{C32B45AD-A307-912F-FD49-7E5960046C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899" y="1792584"/>
            <a:ext cx="9370505" cy="3080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8080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3</a:t>
            </a:r>
          </a:p>
        </p:txBody>
      </p:sp>
      <p:sp>
        <p:nvSpPr>
          <p:cNvPr id="3" name="Subtitle 2"/>
          <p:cNvSpPr>
            <a:spLocks noGrp="1"/>
          </p:cNvSpPr>
          <p:nvPr>
            <p:ph type="subTitle" idx="1"/>
          </p:nvPr>
        </p:nvSpPr>
        <p:spPr/>
        <p:txBody>
          <a:bodyPr/>
          <a:lstStyle/>
          <a:p>
            <a:r>
              <a:rPr lang="en-US" dirty="0"/>
              <a:t>Examining Web Browser Artifacts</a:t>
            </a:r>
          </a:p>
        </p:txBody>
      </p:sp>
    </p:spTree>
    <p:extLst>
      <p:ext uri="{BB962C8B-B14F-4D97-AF65-F5344CB8AC3E}">
        <p14:creationId xmlns:p14="http://schemas.microsoft.com/office/powerpoint/2010/main" val="27763640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br>
              <a:rPr lang="en-US" dirty="0"/>
            </a:br>
            <a:r>
              <a:rPr lang="en-US" dirty="0"/>
              <a:t>I. View Chrome</a:t>
            </a:r>
            <a:br>
              <a:rPr lang="en-US" dirty="0"/>
            </a:br>
            <a:r>
              <a:rPr lang="en-US" dirty="0"/>
              <a:t>1. Chrome Cache</a:t>
            </a:r>
          </a:p>
        </p:txBody>
      </p:sp>
      <p:pic>
        <p:nvPicPr>
          <p:cNvPr id="7" name="Content Placeholder 6"/>
          <p:cNvPicPr>
            <a:picLocks noGrp="1" noChangeAspect="1"/>
          </p:cNvPicPr>
          <p:nvPr>
            <p:ph idx="1"/>
          </p:nvPr>
        </p:nvPicPr>
        <p:blipFill>
          <a:blip r:embed="rId2"/>
          <a:stretch>
            <a:fillRect/>
          </a:stretch>
        </p:blipFill>
        <p:spPr>
          <a:xfrm>
            <a:off x="5183188" y="1095850"/>
            <a:ext cx="6172200" cy="4656774"/>
          </a:xfrm>
          <a:prstGeom prst="rect">
            <a:avLst/>
          </a:prstGeom>
        </p:spPr>
      </p:pic>
      <p:sp>
        <p:nvSpPr>
          <p:cNvPr id="6" name="Text Placeholder 5"/>
          <p:cNvSpPr>
            <a:spLocks noGrp="1"/>
          </p:cNvSpPr>
          <p:nvPr>
            <p:ph type="body" sz="half" idx="2"/>
          </p:nvPr>
        </p:nvSpPr>
        <p:spPr/>
        <p:txBody>
          <a:bodyPr/>
          <a:lstStyle/>
          <a:p>
            <a:pPr marL="285750" indent="-285750">
              <a:buFontTx/>
              <a:buChar char="-"/>
            </a:pPr>
            <a:r>
              <a:rPr lang="en-US" dirty="0"/>
              <a:t>Follow instruction in the </a:t>
            </a:r>
            <a:r>
              <a:rPr lang="en-US" dirty="0" err="1"/>
              <a:t>labwork</a:t>
            </a:r>
            <a:r>
              <a:rPr lang="en-US" dirty="0"/>
              <a:t> slide to start </a:t>
            </a:r>
            <a:r>
              <a:rPr lang="en-US" b="1" dirty="0"/>
              <a:t>ChromeCacheView.exe</a:t>
            </a:r>
          </a:p>
          <a:p>
            <a:pPr marL="285750" indent="-285750">
              <a:buFontTx/>
              <a:buChar char="-"/>
            </a:pPr>
            <a:r>
              <a:rPr lang="en-US" dirty="0"/>
              <a:t>Since Chrome isn’t available in my machine, so the scan display nothing</a:t>
            </a:r>
          </a:p>
          <a:p>
            <a:pPr marL="285750" indent="-285750">
              <a:buFontTx/>
              <a:buChar char="-"/>
            </a:pPr>
            <a:r>
              <a:rPr lang="en-US" dirty="0"/>
              <a:t>But if this was in other machines that have chrome, it will display such as </a:t>
            </a:r>
            <a:r>
              <a:rPr lang="en-US" b="1" dirty="0"/>
              <a:t>Filename, URL, Content Type, File Size, Last Accessed, Expire time, Server Time, Server Name, Server Response, and Server IP Address</a:t>
            </a:r>
            <a:r>
              <a:rPr lang="en-US" dirty="0"/>
              <a:t>.</a:t>
            </a:r>
          </a:p>
        </p:txBody>
      </p:sp>
    </p:spTree>
    <p:extLst>
      <p:ext uri="{BB962C8B-B14F-4D97-AF65-F5344CB8AC3E}">
        <p14:creationId xmlns:p14="http://schemas.microsoft.com/office/powerpoint/2010/main" val="3007578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B1315-955B-D027-C6AF-0B0D5024C9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D954E6-25E5-5D3B-AC7C-1299FF8D18E5}"/>
              </a:ext>
            </a:extLst>
          </p:cNvPr>
          <p:cNvSpPr>
            <a:spLocks noGrp="1"/>
          </p:cNvSpPr>
          <p:nvPr>
            <p:ph type="title"/>
          </p:nvPr>
        </p:nvSpPr>
        <p:spPr/>
        <p:txBody>
          <a:bodyPr/>
          <a:lstStyle/>
          <a:p>
            <a:r>
              <a:rPr lang="en-US" dirty="0"/>
              <a:t>LAB 1 : Acquiring Volatile Information from a Live Windows System </a:t>
            </a:r>
          </a:p>
        </p:txBody>
      </p:sp>
      <p:sp>
        <p:nvSpPr>
          <p:cNvPr id="3" name="Content Placeholder 2">
            <a:extLst>
              <a:ext uri="{FF2B5EF4-FFF2-40B4-BE49-F238E27FC236}">
                <a16:creationId xmlns:a16="http://schemas.microsoft.com/office/drawing/2014/main" id="{5FD6DB8D-AFDF-3B80-C269-0A36C94F82AD}"/>
              </a:ext>
            </a:extLst>
          </p:cNvPr>
          <p:cNvSpPr>
            <a:spLocks noGrp="1"/>
          </p:cNvSpPr>
          <p:nvPr>
            <p:ph idx="1"/>
          </p:nvPr>
        </p:nvSpPr>
        <p:spPr>
          <a:xfrm>
            <a:off x="838200" y="1825625"/>
            <a:ext cx="5638102" cy="4351338"/>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
        <p:nvSpPr>
          <p:cNvPr id="6" name="TextBox 5">
            <a:extLst>
              <a:ext uri="{FF2B5EF4-FFF2-40B4-BE49-F238E27FC236}">
                <a16:creationId xmlns:a16="http://schemas.microsoft.com/office/drawing/2014/main" id="{AEFC3EC9-4B4A-56FB-B239-9D5D0F88D55F}"/>
              </a:ext>
            </a:extLst>
          </p:cNvPr>
          <p:cNvSpPr txBox="1"/>
          <p:nvPr/>
        </p:nvSpPr>
        <p:spPr>
          <a:xfrm>
            <a:off x="6920916" y="4145338"/>
            <a:ext cx="4890783" cy="1200329"/>
          </a:xfrm>
          <a:prstGeom prst="rect">
            <a:avLst/>
          </a:prstGeom>
          <a:noFill/>
        </p:spPr>
        <p:txBody>
          <a:bodyPr wrap="square">
            <a:spAutoFit/>
          </a:bodyPr>
          <a:lstStyle/>
          <a:p>
            <a:pPr marL="0" indent="0">
              <a:buNone/>
            </a:pPr>
            <a:r>
              <a:rPr lang="en-US" dirty="0"/>
              <a:t>The Command Prompt shows two results: local users (e.g., Administrator) and users via resource shares (none in this case, so it shows null).</a:t>
            </a:r>
          </a:p>
        </p:txBody>
      </p:sp>
      <p:sp>
        <p:nvSpPr>
          <p:cNvPr id="12" name="TextBox 11">
            <a:extLst>
              <a:ext uri="{FF2B5EF4-FFF2-40B4-BE49-F238E27FC236}">
                <a16:creationId xmlns:a16="http://schemas.microsoft.com/office/drawing/2014/main" id="{4359090D-66E2-8444-EE05-77C8BEB8DC61}"/>
              </a:ext>
            </a:extLst>
          </p:cNvPr>
          <p:cNvSpPr txBox="1"/>
          <p:nvPr/>
        </p:nvSpPr>
        <p:spPr>
          <a:xfrm>
            <a:off x="784725" y="5293653"/>
            <a:ext cx="4634563" cy="646331"/>
          </a:xfrm>
          <a:prstGeom prst="rect">
            <a:avLst/>
          </a:prstGeom>
          <a:noFill/>
        </p:spPr>
        <p:txBody>
          <a:bodyPr wrap="square">
            <a:spAutoFit/>
          </a:bodyPr>
          <a:lstStyle/>
          <a:p>
            <a:pPr marL="0" indent="0">
              <a:buNone/>
            </a:pPr>
            <a:r>
              <a:rPr lang="en-US" dirty="0"/>
              <a:t>The </a:t>
            </a:r>
            <a:r>
              <a:rPr lang="en-US" dirty="0" err="1"/>
              <a:t>PsLoggedon</a:t>
            </a:r>
            <a:r>
              <a:rPr lang="en-US" dirty="0"/>
              <a:t> License Agreement window will appear. Click Agree to continue. </a:t>
            </a:r>
            <a:endParaRPr lang="en-US" sz="1800" dirty="0"/>
          </a:p>
        </p:txBody>
      </p:sp>
      <p:sp>
        <p:nvSpPr>
          <p:cNvPr id="25" name="Arrow: Right 24">
            <a:extLst>
              <a:ext uri="{FF2B5EF4-FFF2-40B4-BE49-F238E27FC236}">
                <a16:creationId xmlns:a16="http://schemas.microsoft.com/office/drawing/2014/main" id="{3D1AB80F-07AB-052E-AD5B-3B27BAFAA25F}"/>
              </a:ext>
            </a:extLst>
          </p:cNvPr>
          <p:cNvSpPr/>
          <p:nvPr/>
        </p:nvSpPr>
        <p:spPr>
          <a:xfrm>
            <a:off x="5653676" y="3429056"/>
            <a:ext cx="679507" cy="369116"/>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a:extLst>
              <a:ext uri="{FF2B5EF4-FFF2-40B4-BE49-F238E27FC236}">
                <a16:creationId xmlns:a16="http://schemas.microsoft.com/office/drawing/2014/main" id="{978E10F8-2815-292A-3BB6-8FBB9CD700FA}"/>
              </a:ext>
            </a:extLst>
          </p:cNvPr>
          <p:cNvSpPr>
            <a:spLocks noChangeAspect="1" noChangeArrowheads="1"/>
          </p:cNvSpPr>
          <p:nvPr/>
        </p:nvSpPr>
        <p:spPr bwMode="auto">
          <a:xfrm>
            <a:off x="3309938" y="1533525"/>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a:extLst>
              <a:ext uri="{FF2B5EF4-FFF2-40B4-BE49-F238E27FC236}">
                <a16:creationId xmlns:a16="http://schemas.microsoft.com/office/drawing/2014/main" id="{3E93DA60-AE33-97C4-3974-83E8D399028B}"/>
              </a:ext>
            </a:extLst>
          </p:cNvPr>
          <p:cNvSpPr>
            <a:spLocks noChangeAspect="1" noChangeArrowheads="1"/>
          </p:cNvSpPr>
          <p:nvPr/>
        </p:nvSpPr>
        <p:spPr bwMode="auto">
          <a:xfrm>
            <a:off x="3462338" y="1685925"/>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a:extLst>
              <a:ext uri="{FF2B5EF4-FFF2-40B4-BE49-F238E27FC236}">
                <a16:creationId xmlns:a16="http://schemas.microsoft.com/office/drawing/2014/main" id="{36834533-96AB-B9CA-AA3E-14B9D0C53303}"/>
              </a:ext>
            </a:extLst>
          </p:cNvPr>
          <p:cNvSpPr>
            <a:spLocks noChangeAspect="1" noChangeArrowheads="1"/>
          </p:cNvSpPr>
          <p:nvPr/>
        </p:nvSpPr>
        <p:spPr bwMode="auto">
          <a:xfrm>
            <a:off x="4129088" y="2085975"/>
            <a:ext cx="3933825" cy="2686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0" name="Picture 16">
            <a:extLst>
              <a:ext uri="{FF2B5EF4-FFF2-40B4-BE49-F238E27FC236}">
                <a16:creationId xmlns:a16="http://schemas.microsoft.com/office/drawing/2014/main" id="{B8A8C07B-A220-E5E8-5CAF-37E8D450B9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936" y="2270589"/>
            <a:ext cx="39338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6F40BABE-3005-BBCC-E132-5846D6851A64}"/>
              </a:ext>
            </a:extLst>
          </p:cNvPr>
          <p:cNvPicPr>
            <a:picLocks noChangeAspect="1"/>
          </p:cNvPicPr>
          <p:nvPr/>
        </p:nvPicPr>
        <p:blipFill>
          <a:blip r:embed="rId3"/>
          <a:stretch>
            <a:fillRect/>
          </a:stretch>
        </p:blipFill>
        <p:spPr>
          <a:xfrm>
            <a:off x="7013194" y="2286316"/>
            <a:ext cx="4896291" cy="1511856"/>
          </a:xfrm>
          <a:prstGeom prst="rect">
            <a:avLst/>
          </a:prstGeom>
        </p:spPr>
      </p:pic>
    </p:spTree>
    <p:extLst>
      <p:ext uri="{BB962C8B-B14F-4D97-AF65-F5344CB8AC3E}">
        <p14:creationId xmlns:p14="http://schemas.microsoft.com/office/powerpoint/2010/main" val="15265447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2.Chrome Cookies</a:t>
            </a:r>
          </a:p>
        </p:txBody>
      </p:sp>
      <p:sp>
        <p:nvSpPr>
          <p:cNvPr id="6" name="Text Placeholder 5"/>
          <p:cNvSpPr>
            <a:spLocks noGrp="1"/>
          </p:cNvSpPr>
          <p:nvPr>
            <p:ph type="body" sz="half" idx="2"/>
          </p:nvPr>
        </p:nvSpPr>
        <p:spPr/>
        <p:txBody>
          <a:bodyPr/>
          <a:lstStyle/>
          <a:p>
            <a:pPr marL="285750" indent="-285750">
              <a:buFontTx/>
              <a:buChar char="-"/>
            </a:pPr>
            <a:r>
              <a:rPr lang="en-US" dirty="0"/>
              <a:t>Follow instruction in the </a:t>
            </a:r>
            <a:r>
              <a:rPr lang="en-US" dirty="0" err="1"/>
              <a:t>labwork</a:t>
            </a:r>
            <a:r>
              <a:rPr lang="en-US" dirty="0"/>
              <a:t> slide to start </a:t>
            </a:r>
            <a:r>
              <a:rPr lang="en-US" b="1" dirty="0"/>
              <a:t>ChromeCookiesView.exe</a:t>
            </a:r>
          </a:p>
          <a:p>
            <a:pPr marL="285750" indent="-285750">
              <a:buFontTx/>
              <a:buChar char="-"/>
            </a:pPr>
            <a:r>
              <a:rPr lang="en-US" dirty="0"/>
              <a:t>Since Chrome isn’t available in my machine, so the scan display nothing</a:t>
            </a:r>
          </a:p>
          <a:p>
            <a:pPr marL="285750" indent="-285750">
              <a:buFontTx/>
              <a:buChar char="-"/>
            </a:pPr>
            <a:r>
              <a:rPr lang="en-US" dirty="0"/>
              <a:t>But if this was in other machines that have chrome, it will display such as </a:t>
            </a:r>
            <a:r>
              <a:rPr lang="en-US" b="1" dirty="0"/>
              <a:t>Host Name, Path, Name, Value, Secure, HTTP Only, Last Accessed, etc. for each visited web page.</a:t>
            </a:r>
            <a:endParaRPr lang="en-US" dirty="0"/>
          </a:p>
        </p:txBody>
      </p:sp>
      <p:pic>
        <p:nvPicPr>
          <p:cNvPr id="3" name="Content Placeholder 2"/>
          <p:cNvPicPr>
            <a:picLocks noGrp="1" noChangeAspect="1"/>
          </p:cNvPicPr>
          <p:nvPr>
            <p:ph idx="1"/>
          </p:nvPr>
        </p:nvPicPr>
        <p:blipFill>
          <a:blip r:embed="rId2"/>
          <a:stretch>
            <a:fillRect/>
          </a:stretch>
        </p:blipFill>
        <p:spPr>
          <a:xfrm>
            <a:off x="5183188" y="1526834"/>
            <a:ext cx="6172200" cy="3794807"/>
          </a:xfrm>
          <a:prstGeom prst="rect">
            <a:avLst/>
          </a:prstGeom>
        </p:spPr>
      </p:pic>
    </p:spTree>
    <p:extLst>
      <p:ext uri="{BB962C8B-B14F-4D97-AF65-F5344CB8AC3E}">
        <p14:creationId xmlns:p14="http://schemas.microsoft.com/office/powerpoint/2010/main" val="7755235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3. Chrome History</a:t>
            </a:r>
          </a:p>
        </p:txBody>
      </p:sp>
      <p:sp>
        <p:nvSpPr>
          <p:cNvPr id="6" name="Text Placeholder 5"/>
          <p:cNvSpPr>
            <a:spLocks noGrp="1"/>
          </p:cNvSpPr>
          <p:nvPr>
            <p:ph type="body" sz="half" idx="2"/>
          </p:nvPr>
        </p:nvSpPr>
        <p:spPr/>
        <p:txBody>
          <a:bodyPr/>
          <a:lstStyle/>
          <a:p>
            <a:pPr marL="285750" indent="-285750">
              <a:buFontTx/>
              <a:buChar char="-"/>
            </a:pPr>
            <a:r>
              <a:rPr lang="en-US" dirty="0"/>
              <a:t>Follow instruction in the </a:t>
            </a:r>
            <a:r>
              <a:rPr lang="en-US" dirty="0" err="1"/>
              <a:t>labwork</a:t>
            </a:r>
            <a:r>
              <a:rPr lang="en-US" dirty="0"/>
              <a:t> slide to start </a:t>
            </a:r>
            <a:r>
              <a:rPr lang="en-US" b="1" dirty="0"/>
              <a:t>ChromeHistoryView.exe</a:t>
            </a:r>
          </a:p>
          <a:p>
            <a:pPr marL="285750" indent="-285750">
              <a:buFontTx/>
              <a:buChar char="-"/>
            </a:pPr>
            <a:r>
              <a:rPr lang="en-US" dirty="0"/>
              <a:t>Since Chrome isn’t available in my machine, so the scan display nothing</a:t>
            </a:r>
          </a:p>
          <a:p>
            <a:pPr marL="285750" indent="-285750">
              <a:buFontTx/>
              <a:buChar char="-"/>
            </a:pPr>
            <a:r>
              <a:rPr lang="en-US" dirty="0"/>
              <a:t>But if this was in other machines that have chrome, it will display such as </a:t>
            </a:r>
            <a:r>
              <a:rPr lang="en-US" b="1" dirty="0"/>
              <a:t>Host Name, Path, Name, Value, Secure, HTTP Only, Last Accessed, etc. for each visited web page.</a:t>
            </a:r>
            <a:endParaRPr lang="en-US" dirty="0"/>
          </a:p>
        </p:txBody>
      </p:sp>
      <p:pic>
        <p:nvPicPr>
          <p:cNvPr id="3" name="Content Placeholder 2"/>
          <p:cNvPicPr>
            <a:picLocks noGrp="1" noChangeAspect="1"/>
          </p:cNvPicPr>
          <p:nvPr>
            <p:ph idx="1"/>
          </p:nvPr>
        </p:nvPicPr>
        <p:blipFill>
          <a:blip r:embed="rId2"/>
          <a:stretch>
            <a:fillRect/>
          </a:stretch>
        </p:blipFill>
        <p:spPr>
          <a:xfrm>
            <a:off x="5183188" y="1526834"/>
            <a:ext cx="6172200" cy="3794807"/>
          </a:xfrm>
          <a:prstGeom prst="rect">
            <a:avLst/>
          </a:prstGeom>
        </p:spPr>
      </p:pic>
    </p:spTree>
    <p:extLst>
      <p:ext uri="{BB962C8B-B14F-4D97-AF65-F5344CB8AC3E}">
        <p14:creationId xmlns:p14="http://schemas.microsoft.com/office/powerpoint/2010/main" val="2573501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II. View Mozilla </a:t>
            </a:r>
            <a:r>
              <a:rPr lang="en-US" dirty="0" err="1"/>
              <a:t>FireFox</a:t>
            </a:r>
            <a:br>
              <a:rPr lang="en-US" dirty="0"/>
            </a:br>
            <a:r>
              <a:rPr lang="en-US" dirty="0"/>
              <a:t>1. MZ Cache</a:t>
            </a:r>
          </a:p>
        </p:txBody>
      </p:sp>
      <p:sp>
        <p:nvSpPr>
          <p:cNvPr id="6" name="Text Placeholder 5"/>
          <p:cNvSpPr>
            <a:spLocks noGrp="1"/>
          </p:cNvSpPr>
          <p:nvPr>
            <p:ph type="body" sz="half" idx="2"/>
          </p:nvPr>
        </p:nvSpPr>
        <p:spPr/>
        <p:txBody>
          <a:bodyPr/>
          <a:lstStyle/>
          <a:p>
            <a:pPr marL="285750" indent="-285750">
              <a:buFontTx/>
              <a:buChar char="-"/>
            </a:pPr>
            <a:r>
              <a:rPr lang="en-US" dirty="0"/>
              <a:t>Follow instruction in the </a:t>
            </a:r>
            <a:r>
              <a:rPr lang="en-US" dirty="0" err="1"/>
              <a:t>labwork</a:t>
            </a:r>
            <a:r>
              <a:rPr lang="en-US" dirty="0"/>
              <a:t> slide to start </a:t>
            </a:r>
            <a:r>
              <a:rPr lang="en-US" b="1" dirty="0"/>
              <a:t>MZCacheView.exe</a:t>
            </a:r>
          </a:p>
          <a:p>
            <a:pPr marL="285750" indent="-285750">
              <a:buFontTx/>
              <a:buChar char="-"/>
            </a:pPr>
            <a:r>
              <a:rPr lang="en-US" dirty="0" err="1"/>
              <a:t>MZCacheView</a:t>
            </a:r>
            <a:r>
              <a:rPr lang="en-US" dirty="0"/>
              <a:t> displays information such as </a:t>
            </a:r>
            <a:r>
              <a:rPr lang="en-US" b="1" dirty="0"/>
              <a:t>Filename, Content Type, URL, File Size, Fetch Count, Last Modified, Last Fetched, Expiration Time, Server Name, Server Response, Server Time, Content Encoding, Cache Name, Missing File, Cache Control, </a:t>
            </a:r>
            <a:r>
              <a:rPr lang="en-US" dirty="0"/>
              <a:t>etc. for each cache file.</a:t>
            </a:r>
          </a:p>
        </p:txBody>
      </p:sp>
      <p:pic>
        <p:nvPicPr>
          <p:cNvPr id="5" name="Content Placeholder 4"/>
          <p:cNvPicPr>
            <a:picLocks noGrp="1" noChangeAspect="1"/>
          </p:cNvPicPr>
          <p:nvPr>
            <p:ph idx="1"/>
          </p:nvPr>
        </p:nvPicPr>
        <p:blipFill>
          <a:blip r:embed="rId2"/>
          <a:stretch>
            <a:fillRect/>
          </a:stretch>
        </p:blipFill>
        <p:spPr>
          <a:xfrm>
            <a:off x="5183188" y="1939876"/>
            <a:ext cx="6172200" cy="2968723"/>
          </a:xfrm>
          <a:prstGeom prst="rect">
            <a:avLst/>
          </a:prstGeom>
        </p:spPr>
      </p:pic>
    </p:spTree>
    <p:extLst>
      <p:ext uri="{BB962C8B-B14F-4D97-AF65-F5344CB8AC3E}">
        <p14:creationId xmlns:p14="http://schemas.microsoft.com/office/powerpoint/2010/main" val="34402302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2. MZ Cookies</a:t>
            </a:r>
          </a:p>
        </p:txBody>
      </p:sp>
      <p:sp>
        <p:nvSpPr>
          <p:cNvPr id="6" name="Text Placeholder 5"/>
          <p:cNvSpPr>
            <a:spLocks noGrp="1"/>
          </p:cNvSpPr>
          <p:nvPr>
            <p:ph type="body" sz="half" idx="2"/>
          </p:nvPr>
        </p:nvSpPr>
        <p:spPr/>
        <p:txBody>
          <a:bodyPr/>
          <a:lstStyle/>
          <a:p>
            <a:pPr marL="285750" indent="-285750">
              <a:buFontTx/>
              <a:buChar char="-"/>
            </a:pPr>
            <a:r>
              <a:rPr lang="en-US" dirty="0"/>
              <a:t>Follow instruction in the </a:t>
            </a:r>
            <a:r>
              <a:rPr lang="en-US" dirty="0" err="1"/>
              <a:t>labwork</a:t>
            </a:r>
            <a:r>
              <a:rPr lang="en-US" dirty="0"/>
              <a:t> slide to start </a:t>
            </a:r>
            <a:r>
              <a:rPr lang="en-US" b="1" dirty="0"/>
              <a:t>MZCookiesView.exe</a:t>
            </a:r>
          </a:p>
          <a:p>
            <a:pPr marL="285750" indent="-285750">
              <a:buFontTx/>
              <a:buChar char="-"/>
            </a:pPr>
            <a:r>
              <a:rPr lang="en-US" dirty="0"/>
              <a:t>Upon launching, the </a:t>
            </a:r>
            <a:r>
              <a:rPr lang="en-US" b="1" dirty="0" err="1"/>
              <a:t>MZCookiesView</a:t>
            </a:r>
            <a:r>
              <a:rPr lang="en-US" b="1" dirty="0"/>
              <a:t> </a:t>
            </a:r>
            <a:r>
              <a:rPr lang="en-US" dirty="0"/>
              <a:t>application window will appear, displaying a list of all cookies that have been generated by the user’s visits to various websites. It will also display information such as</a:t>
            </a:r>
            <a:r>
              <a:rPr lang="en-US" b="1" dirty="0"/>
              <a:t> Domain/Host, Path, Name, Value, Expiration Date, Secure (Yes/No), Last Accessed, Created Time, </a:t>
            </a:r>
            <a:r>
              <a:rPr lang="en-US" dirty="0"/>
              <a:t>etc. for each cookie.</a:t>
            </a:r>
          </a:p>
        </p:txBody>
      </p:sp>
      <p:pic>
        <p:nvPicPr>
          <p:cNvPr id="3" name="Content Placeholder 2"/>
          <p:cNvPicPr>
            <a:picLocks noGrp="1" noChangeAspect="1"/>
          </p:cNvPicPr>
          <p:nvPr>
            <p:ph idx="1"/>
          </p:nvPr>
        </p:nvPicPr>
        <p:blipFill>
          <a:blip r:embed="rId2"/>
          <a:stretch>
            <a:fillRect/>
          </a:stretch>
        </p:blipFill>
        <p:spPr>
          <a:xfrm>
            <a:off x="5183188" y="1936393"/>
            <a:ext cx="6172200" cy="2975688"/>
          </a:xfrm>
          <a:prstGeom prst="rect">
            <a:avLst/>
          </a:prstGeom>
        </p:spPr>
      </p:pic>
    </p:spTree>
    <p:extLst>
      <p:ext uri="{BB962C8B-B14F-4D97-AF65-F5344CB8AC3E}">
        <p14:creationId xmlns:p14="http://schemas.microsoft.com/office/powerpoint/2010/main" val="5160093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3. MZ History</a:t>
            </a:r>
          </a:p>
        </p:txBody>
      </p:sp>
      <p:sp>
        <p:nvSpPr>
          <p:cNvPr id="6" name="Text Placeholder 5"/>
          <p:cNvSpPr>
            <a:spLocks noGrp="1"/>
          </p:cNvSpPr>
          <p:nvPr>
            <p:ph type="body" sz="half" idx="2"/>
          </p:nvPr>
        </p:nvSpPr>
        <p:spPr/>
        <p:txBody>
          <a:bodyPr/>
          <a:lstStyle/>
          <a:p>
            <a:pPr marL="285750" indent="-285750">
              <a:buFontTx/>
              <a:buChar char="-"/>
            </a:pPr>
            <a:r>
              <a:rPr lang="en-US" dirty="0"/>
              <a:t>Follow instruction in the </a:t>
            </a:r>
            <a:r>
              <a:rPr lang="en-US" dirty="0" err="1"/>
              <a:t>labwork</a:t>
            </a:r>
            <a:r>
              <a:rPr lang="en-US" dirty="0"/>
              <a:t> slide to start </a:t>
            </a:r>
            <a:r>
              <a:rPr lang="en-US" b="1" dirty="0"/>
              <a:t>MZHistoryView.exe</a:t>
            </a:r>
          </a:p>
          <a:p>
            <a:pPr marL="285750" indent="-285750">
              <a:buFontTx/>
              <a:buChar char="-"/>
            </a:pPr>
            <a:r>
              <a:rPr lang="en-US" dirty="0"/>
              <a:t>The main application window will now appear, displaying information such as </a:t>
            </a:r>
            <a:r>
              <a:rPr lang="en-US" b="1" dirty="0"/>
              <a:t>URL, First Visit Date, Last Visit Date, Visit Count, Referrer, Title, Visit Type, </a:t>
            </a:r>
            <a:r>
              <a:rPr lang="en-US" dirty="0"/>
              <a:t>etc. for each visited website, as shown in the screenshot:</a:t>
            </a:r>
          </a:p>
        </p:txBody>
      </p:sp>
      <p:pic>
        <p:nvPicPr>
          <p:cNvPr id="5" name="Content Placeholder 4"/>
          <p:cNvPicPr>
            <a:picLocks noGrp="1" noChangeAspect="1"/>
          </p:cNvPicPr>
          <p:nvPr>
            <p:ph idx="1"/>
          </p:nvPr>
        </p:nvPicPr>
        <p:blipFill>
          <a:blip r:embed="rId2"/>
          <a:stretch>
            <a:fillRect/>
          </a:stretch>
        </p:blipFill>
        <p:spPr>
          <a:xfrm>
            <a:off x="5183188" y="1945519"/>
            <a:ext cx="6172200" cy="2957437"/>
          </a:xfrm>
          <a:prstGeom prst="rect">
            <a:avLst/>
          </a:prstGeom>
        </p:spPr>
      </p:pic>
    </p:spTree>
    <p:extLst>
      <p:ext uri="{BB962C8B-B14F-4D97-AF65-F5344CB8AC3E}">
        <p14:creationId xmlns:p14="http://schemas.microsoft.com/office/powerpoint/2010/main" val="11424389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 Lab 4		</a:t>
            </a:r>
          </a:p>
        </p:txBody>
      </p:sp>
      <p:sp>
        <p:nvSpPr>
          <p:cNvPr id="6" name="Subtitle 5"/>
          <p:cNvSpPr>
            <a:spLocks noGrp="1"/>
          </p:cNvSpPr>
          <p:nvPr>
            <p:ph type="subTitle" idx="1"/>
          </p:nvPr>
        </p:nvSpPr>
        <p:spPr/>
        <p:txBody>
          <a:bodyPr/>
          <a:lstStyle/>
          <a:p>
            <a:r>
              <a:rPr lang="en-US" dirty="0"/>
              <a:t>Discovering and Extracting Forensics data from Computers</a:t>
            </a:r>
          </a:p>
        </p:txBody>
      </p:sp>
    </p:spTree>
    <p:extLst>
      <p:ext uri="{BB962C8B-B14F-4D97-AF65-F5344CB8AC3E}">
        <p14:creationId xmlns:p14="http://schemas.microsoft.com/office/powerpoint/2010/main" val="28941248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 </a:t>
            </a:r>
            <a:br>
              <a:rPr lang="en-US" dirty="0"/>
            </a:br>
            <a:r>
              <a:rPr lang="en-US" dirty="0"/>
              <a:t>1. Install </a:t>
            </a:r>
            <a:r>
              <a:rPr lang="en-US" dirty="0" err="1"/>
              <a:t>OSForensics</a:t>
            </a:r>
            <a:endParaRPr lang="en-US" dirty="0"/>
          </a:p>
        </p:txBody>
      </p:sp>
      <p:pic>
        <p:nvPicPr>
          <p:cNvPr id="7" name="Content Placeholder 6"/>
          <p:cNvPicPr>
            <a:picLocks noGrp="1" noChangeAspect="1"/>
          </p:cNvPicPr>
          <p:nvPr>
            <p:ph idx="1"/>
          </p:nvPr>
        </p:nvPicPr>
        <p:blipFill>
          <a:blip r:embed="rId2"/>
          <a:stretch>
            <a:fillRect/>
          </a:stretch>
        </p:blipFill>
        <p:spPr>
          <a:xfrm>
            <a:off x="5339941" y="1118866"/>
            <a:ext cx="5858693" cy="4610743"/>
          </a:xfrm>
          <a:prstGeom prst="rect">
            <a:avLst/>
          </a:prstGeom>
        </p:spPr>
      </p:pic>
      <p:sp>
        <p:nvSpPr>
          <p:cNvPr id="6" name="Text Placeholder 5"/>
          <p:cNvSpPr>
            <a:spLocks noGrp="1"/>
          </p:cNvSpPr>
          <p:nvPr>
            <p:ph type="body" sz="half" idx="2"/>
          </p:nvPr>
        </p:nvSpPr>
        <p:spPr/>
        <p:txBody>
          <a:bodyPr/>
          <a:lstStyle/>
          <a:p>
            <a:pPr marL="285750" indent="-285750">
              <a:buFontTx/>
              <a:buChar char="-"/>
            </a:pPr>
            <a:r>
              <a:rPr lang="en-US" dirty="0"/>
              <a:t>Follow instructions in the lab work slides to install </a:t>
            </a:r>
            <a:r>
              <a:rPr lang="en-US" b="1" dirty="0" err="1"/>
              <a:t>OSForensics</a:t>
            </a:r>
            <a:endParaRPr lang="en-US" b="1" dirty="0"/>
          </a:p>
          <a:p>
            <a:pPr marL="285750" indent="-285750">
              <a:buFontTx/>
              <a:buChar char="-"/>
            </a:pPr>
            <a:r>
              <a:rPr lang="en-US" dirty="0"/>
              <a:t>Click </a:t>
            </a:r>
            <a:r>
              <a:rPr lang="en-US" b="1" dirty="0"/>
              <a:t>Finish</a:t>
            </a:r>
            <a:r>
              <a:rPr lang="en-US" dirty="0"/>
              <a:t> to complete the installation</a:t>
            </a:r>
          </a:p>
        </p:txBody>
      </p:sp>
    </p:spTree>
    <p:extLst>
      <p:ext uri="{BB962C8B-B14F-4D97-AF65-F5344CB8AC3E}">
        <p14:creationId xmlns:p14="http://schemas.microsoft.com/office/powerpoint/2010/main" val="37650006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 </a:t>
            </a:r>
            <a:br>
              <a:rPr lang="en-US" dirty="0"/>
            </a:br>
            <a:r>
              <a:rPr lang="en-US" dirty="0"/>
              <a:t>2. Create case</a:t>
            </a:r>
          </a:p>
        </p:txBody>
      </p:sp>
      <p:sp>
        <p:nvSpPr>
          <p:cNvPr id="6" name="Text Placeholder 5"/>
          <p:cNvSpPr>
            <a:spLocks noGrp="1"/>
          </p:cNvSpPr>
          <p:nvPr>
            <p:ph type="body" sz="half" idx="2"/>
          </p:nvPr>
        </p:nvSpPr>
        <p:spPr/>
        <p:txBody>
          <a:bodyPr/>
          <a:lstStyle/>
          <a:p>
            <a:pPr marL="285750" indent="-285750">
              <a:buFontTx/>
              <a:buChar char="-"/>
            </a:pPr>
            <a:r>
              <a:rPr lang="en-US" dirty="0"/>
              <a:t>Follow instructions in the lab work slides to create a case</a:t>
            </a:r>
            <a:endParaRPr lang="en-US" b="1" dirty="0"/>
          </a:p>
          <a:p>
            <a:pPr marL="285750" indent="-285750">
              <a:buFontTx/>
              <a:buChar char="-"/>
            </a:pPr>
            <a:r>
              <a:rPr lang="en-US" dirty="0"/>
              <a:t>In this part, we will try to search for images, follow the instructions again to search for images file using </a:t>
            </a:r>
            <a:r>
              <a:rPr lang="en-US" b="1" dirty="0" err="1"/>
              <a:t>OSForensics</a:t>
            </a:r>
            <a:r>
              <a:rPr lang="en-US" dirty="0"/>
              <a:t>, the result will be something like in the pictures:</a:t>
            </a:r>
          </a:p>
        </p:txBody>
      </p:sp>
      <p:pic>
        <p:nvPicPr>
          <p:cNvPr id="3" name="Content Placeholder 2"/>
          <p:cNvPicPr>
            <a:picLocks noGrp="1" noChangeAspect="1"/>
          </p:cNvPicPr>
          <p:nvPr>
            <p:ph idx="1"/>
          </p:nvPr>
        </p:nvPicPr>
        <p:blipFill>
          <a:blip r:embed="rId2"/>
          <a:stretch>
            <a:fillRect/>
          </a:stretch>
        </p:blipFill>
        <p:spPr>
          <a:xfrm>
            <a:off x="5183188" y="1389936"/>
            <a:ext cx="6172200" cy="4068603"/>
          </a:xfrm>
          <a:prstGeom prst="rect">
            <a:avLst/>
          </a:prstGeom>
        </p:spPr>
      </p:pic>
    </p:spTree>
    <p:extLst>
      <p:ext uri="{BB962C8B-B14F-4D97-AF65-F5344CB8AC3E}">
        <p14:creationId xmlns:p14="http://schemas.microsoft.com/office/powerpoint/2010/main" val="21312757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 </a:t>
            </a:r>
            <a:br>
              <a:rPr lang="en-US" dirty="0"/>
            </a:br>
            <a:r>
              <a:rPr lang="en-US" dirty="0"/>
              <a:t>2. Create case</a:t>
            </a:r>
          </a:p>
        </p:txBody>
      </p:sp>
      <p:sp>
        <p:nvSpPr>
          <p:cNvPr id="6" name="Text Placeholder 5"/>
          <p:cNvSpPr>
            <a:spLocks noGrp="1"/>
          </p:cNvSpPr>
          <p:nvPr>
            <p:ph type="body" sz="half" idx="2"/>
          </p:nvPr>
        </p:nvSpPr>
        <p:spPr/>
        <p:txBody>
          <a:bodyPr/>
          <a:lstStyle/>
          <a:p>
            <a:pPr marL="285750" indent="-285750">
              <a:buFontTx/>
              <a:buChar char="-"/>
            </a:pPr>
            <a:r>
              <a:rPr lang="en-US" dirty="0"/>
              <a:t>Follow instructions in the lab work slides to create a case</a:t>
            </a:r>
            <a:endParaRPr lang="en-US" b="1" dirty="0"/>
          </a:p>
          <a:p>
            <a:pPr marL="285750" indent="-285750">
              <a:buFontTx/>
              <a:buChar char="-"/>
            </a:pPr>
            <a:r>
              <a:rPr lang="en-US" dirty="0"/>
              <a:t>In this part, we will try to search for images, follow the instructions again to search for images file using </a:t>
            </a:r>
            <a:r>
              <a:rPr lang="en-US" b="1" dirty="0" err="1"/>
              <a:t>OSForensics</a:t>
            </a:r>
            <a:r>
              <a:rPr lang="en-US" dirty="0"/>
              <a:t>, the result will be something like in the pictures:</a:t>
            </a:r>
          </a:p>
          <a:p>
            <a:pPr marL="285750" indent="-285750">
              <a:buFontTx/>
              <a:buChar char="-"/>
            </a:pPr>
            <a:r>
              <a:rPr lang="en-US" dirty="0"/>
              <a:t>We could also target a specific image file by typing the name of your desired file in the </a:t>
            </a:r>
            <a:r>
              <a:rPr lang="en-US" b="1" dirty="0"/>
              <a:t>Search String </a:t>
            </a:r>
            <a:r>
              <a:rPr lang="en-US" dirty="0"/>
              <a:t>box</a:t>
            </a:r>
          </a:p>
        </p:txBody>
      </p:sp>
      <p:pic>
        <p:nvPicPr>
          <p:cNvPr id="5" name="Content Placeholder 4"/>
          <p:cNvPicPr>
            <a:picLocks noGrp="1" noChangeAspect="1"/>
          </p:cNvPicPr>
          <p:nvPr>
            <p:ph idx="1"/>
          </p:nvPr>
        </p:nvPicPr>
        <p:blipFill>
          <a:blip r:embed="rId2"/>
          <a:stretch>
            <a:fillRect/>
          </a:stretch>
        </p:blipFill>
        <p:spPr>
          <a:xfrm>
            <a:off x="5183188" y="1401291"/>
            <a:ext cx="6172200" cy="4045892"/>
          </a:xfrm>
          <a:prstGeom prst="rect">
            <a:avLst/>
          </a:prstGeom>
        </p:spPr>
      </p:pic>
    </p:spTree>
    <p:extLst>
      <p:ext uri="{BB962C8B-B14F-4D97-AF65-F5344CB8AC3E}">
        <p14:creationId xmlns:p14="http://schemas.microsoft.com/office/powerpoint/2010/main" val="23584771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 </a:t>
            </a:r>
            <a:br>
              <a:rPr lang="en-US" dirty="0"/>
            </a:br>
            <a:r>
              <a:rPr lang="en-US" dirty="0"/>
              <a:t>3. Create index</a:t>
            </a:r>
          </a:p>
        </p:txBody>
      </p:sp>
      <p:sp>
        <p:nvSpPr>
          <p:cNvPr id="6" name="Text Placeholder 5"/>
          <p:cNvSpPr>
            <a:spLocks noGrp="1"/>
          </p:cNvSpPr>
          <p:nvPr>
            <p:ph type="body" sz="half" idx="2"/>
          </p:nvPr>
        </p:nvSpPr>
        <p:spPr/>
        <p:txBody>
          <a:bodyPr/>
          <a:lstStyle/>
          <a:p>
            <a:pPr marL="285750" indent="-285750">
              <a:buFontTx/>
              <a:buChar char="-"/>
            </a:pPr>
            <a:r>
              <a:rPr lang="en-US" dirty="0"/>
              <a:t>Follow instructions in the lab work slides to create index of a file</a:t>
            </a:r>
          </a:p>
          <a:p>
            <a:pPr marL="285750" indent="-285750">
              <a:buFontTx/>
              <a:buChar char="-"/>
            </a:pPr>
            <a:r>
              <a:rPr lang="en-US" dirty="0"/>
              <a:t>The result will be something like this:</a:t>
            </a:r>
          </a:p>
          <a:p>
            <a:pPr marL="285750" indent="-285750">
              <a:buFontTx/>
              <a:buChar char="-"/>
            </a:pPr>
            <a:r>
              <a:rPr lang="en-US" dirty="0"/>
              <a:t>After successfully create an index, you can view it in </a:t>
            </a:r>
            <a:r>
              <a:rPr lang="en-US" b="1" dirty="0"/>
              <a:t>Search Index </a:t>
            </a:r>
            <a:r>
              <a:rPr lang="en-US" dirty="0"/>
              <a:t>as in the instructions</a:t>
            </a:r>
          </a:p>
        </p:txBody>
      </p:sp>
      <p:pic>
        <p:nvPicPr>
          <p:cNvPr id="3" name="Content Placeholder 2"/>
          <p:cNvPicPr>
            <a:picLocks noGrp="1" noChangeAspect="1"/>
          </p:cNvPicPr>
          <p:nvPr>
            <p:ph idx="1"/>
          </p:nvPr>
        </p:nvPicPr>
        <p:blipFill>
          <a:blip r:embed="rId2"/>
          <a:stretch>
            <a:fillRect/>
          </a:stretch>
        </p:blipFill>
        <p:spPr>
          <a:xfrm>
            <a:off x="5183188" y="1403841"/>
            <a:ext cx="6172200" cy="4040792"/>
          </a:xfrm>
          <a:prstGeom prst="rect">
            <a:avLst/>
          </a:prstGeom>
        </p:spPr>
      </p:pic>
    </p:spTree>
    <p:extLst>
      <p:ext uri="{BB962C8B-B14F-4D97-AF65-F5344CB8AC3E}">
        <p14:creationId xmlns:p14="http://schemas.microsoft.com/office/powerpoint/2010/main" val="501469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16A37-57A4-FDA9-4D06-F5CA591D97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1E799F-780A-0475-0D73-9E660BB8370B}"/>
              </a:ext>
            </a:extLst>
          </p:cNvPr>
          <p:cNvSpPr>
            <a:spLocks noGrp="1"/>
          </p:cNvSpPr>
          <p:nvPr>
            <p:ph type="title"/>
          </p:nvPr>
        </p:nvSpPr>
        <p:spPr/>
        <p:txBody>
          <a:bodyPr/>
          <a:lstStyle/>
          <a:p>
            <a:r>
              <a:rPr lang="en-US" dirty="0"/>
              <a:t>LAB 1 : Acquiring Volatile Information from a Live Windows System </a:t>
            </a:r>
          </a:p>
        </p:txBody>
      </p:sp>
      <p:sp>
        <p:nvSpPr>
          <p:cNvPr id="3" name="Content Placeholder 2">
            <a:extLst>
              <a:ext uri="{FF2B5EF4-FFF2-40B4-BE49-F238E27FC236}">
                <a16:creationId xmlns:a16="http://schemas.microsoft.com/office/drawing/2014/main" id="{C4AEFE47-06D9-7874-5DB8-CAA9A46817E1}"/>
              </a:ext>
            </a:extLst>
          </p:cNvPr>
          <p:cNvSpPr>
            <a:spLocks noGrp="1"/>
          </p:cNvSpPr>
          <p:nvPr>
            <p:ph idx="1"/>
          </p:nvPr>
        </p:nvSpPr>
        <p:spPr>
          <a:xfrm>
            <a:off x="838200" y="1825625"/>
            <a:ext cx="5638102" cy="4351338"/>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
        <p:nvSpPr>
          <p:cNvPr id="6" name="TextBox 5">
            <a:extLst>
              <a:ext uri="{FF2B5EF4-FFF2-40B4-BE49-F238E27FC236}">
                <a16:creationId xmlns:a16="http://schemas.microsoft.com/office/drawing/2014/main" id="{4707E932-5BDC-6438-6DC7-AAF6D46DA114}"/>
              </a:ext>
            </a:extLst>
          </p:cNvPr>
          <p:cNvSpPr txBox="1"/>
          <p:nvPr/>
        </p:nvSpPr>
        <p:spPr>
          <a:xfrm>
            <a:off x="6846247" y="3662987"/>
            <a:ext cx="4890783" cy="1754326"/>
          </a:xfrm>
          <a:prstGeom prst="rect">
            <a:avLst/>
          </a:prstGeom>
          <a:noFill/>
        </p:spPr>
        <p:txBody>
          <a:bodyPr wrap="square">
            <a:spAutoFit/>
          </a:bodyPr>
          <a:lstStyle/>
          <a:p>
            <a:pPr marL="0" indent="0">
              <a:buNone/>
            </a:pPr>
            <a:r>
              <a:rPr lang="en-US" dirty="0"/>
              <a:t>Navigate to C:\CHFI-Tools\CHFIv10 Module 06 Windows Forensics\Volatile Data Acquisition Tools, select the </a:t>
            </a:r>
            <a:r>
              <a:rPr lang="en-US" dirty="0" err="1"/>
              <a:t>LogonSessions</a:t>
            </a:r>
            <a:r>
              <a:rPr lang="en-US" dirty="0"/>
              <a:t> folder, hold the Shift key on the keyboard, right click the selected folder, and select Open command window here from the context menu</a:t>
            </a:r>
          </a:p>
        </p:txBody>
      </p:sp>
      <p:sp>
        <p:nvSpPr>
          <p:cNvPr id="25" name="Arrow: Right 24">
            <a:extLst>
              <a:ext uri="{FF2B5EF4-FFF2-40B4-BE49-F238E27FC236}">
                <a16:creationId xmlns:a16="http://schemas.microsoft.com/office/drawing/2014/main" id="{487BB0E2-337B-1C11-D538-3A62292204FD}"/>
              </a:ext>
            </a:extLst>
          </p:cNvPr>
          <p:cNvSpPr/>
          <p:nvPr/>
        </p:nvSpPr>
        <p:spPr>
          <a:xfrm>
            <a:off x="5653676" y="3429056"/>
            <a:ext cx="679507" cy="369116"/>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a:extLst>
              <a:ext uri="{FF2B5EF4-FFF2-40B4-BE49-F238E27FC236}">
                <a16:creationId xmlns:a16="http://schemas.microsoft.com/office/drawing/2014/main" id="{F2257328-47DB-E65E-56A3-57E3579210FC}"/>
              </a:ext>
            </a:extLst>
          </p:cNvPr>
          <p:cNvSpPr>
            <a:spLocks noChangeAspect="1" noChangeArrowheads="1"/>
          </p:cNvSpPr>
          <p:nvPr/>
        </p:nvSpPr>
        <p:spPr bwMode="auto">
          <a:xfrm>
            <a:off x="3309938" y="1533525"/>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a:extLst>
              <a:ext uri="{FF2B5EF4-FFF2-40B4-BE49-F238E27FC236}">
                <a16:creationId xmlns:a16="http://schemas.microsoft.com/office/drawing/2014/main" id="{55A68455-83CB-851D-0C61-AE18EF995D33}"/>
              </a:ext>
            </a:extLst>
          </p:cNvPr>
          <p:cNvSpPr>
            <a:spLocks noChangeAspect="1" noChangeArrowheads="1"/>
          </p:cNvSpPr>
          <p:nvPr/>
        </p:nvSpPr>
        <p:spPr bwMode="auto">
          <a:xfrm>
            <a:off x="3403885" y="816299"/>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a:extLst>
              <a:ext uri="{FF2B5EF4-FFF2-40B4-BE49-F238E27FC236}">
                <a16:creationId xmlns:a16="http://schemas.microsoft.com/office/drawing/2014/main" id="{A829D5A5-4F48-1272-EE5F-E80829367A84}"/>
              </a:ext>
            </a:extLst>
          </p:cNvPr>
          <p:cNvSpPr>
            <a:spLocks noChangeAspect="1" noChangeArrowheads="1"/>
          </p:cNvSpPr>
          <p:nvPr/>
        </p:nvSpPr>
        <p:spPr bwMode="auto">
          <a:xfrm>
            <a:off x="4129088" y="2085975"/>
            <a:ext cx="3933825" cy="2686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7">
            <a:extLst>
              <a:ext uri="{FF2B5EF4-FFF2-40B4-BE49-F238E27FC236}">
                <a16:creationId xmlns:a16="http://schemas.microsoft.com/office/drawing/2014/main" id="{3E2CD8A8-8A0E-5262-88D9-9020114E4B1E}"/>
              </a:ext>
            </a:extLst>
          </p:cNvPr>
          <p:cNvSpPr>
            <a:spLocks noChangeArrowheads="1"/>
          </p:cNvSpPr>
          <p:nvPr/>
        </p:nvSpPr>
        <p:spPr bwMode="auto">
          <a:xfrm>
            <a:off x="467468" y="3646349"/>
            <a:ext cx="506636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Close the Command Prompt, reopen it as Administrator via the Start button, and run the </a:t>
            </a:r>
            <a:r>
              <a:rPr kumimoji="0" lang="en-US" altLang="en-US" b="0" i="0" u="none" strike="noStrike" cap="none" normalizeH="0" baseline="0" dirty="0">
                <a:ln>
                  <a:noFill/>
                </a:ln>
                <a:solidFill>
                  <a:schemeClr val="tx1"/>
                </a:solidFill>
                <a:effectLst/>
                <a:latin typeface="Arial Unicode MS"/>
              </a:rPr>
              <a:t>net sessions</a:t>
            </a:r>
            <a:r>
              <a:rPr kumimoji="0" lang="en-US" altLang="en-US" b="0" i="0" u="none" strike="noStrike" cap="none" normalizeH="0" baseline="0" dirty="0">
                <a:ln>
                  <a:noFill/>
                </a:ln>
                <a:solidFill>
                  <a:schemeClr val="tx1"/>
                </a:solidFill>
                <a:effectLst/>
              </a:rPr>
              <a:t> command. This will list the IP addresses of connected sessions, including the Windows 10 virtual machine, as shown in the screenshot.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18" name="Picture 17">
            <a:extLst>
              <a:ext uri="{FF2B5EF4-FFF2-40B4-BE49-F238E27FC236}">
                <a16:creationId xmlns:a16="http://schemas.microsoft.com/office/drawing/2014/main" id="{C100F5B4-9CB8-4B64-CA0C-3B8E42186060}"/>
              </a:ext>
            </a:extLst>
          </p:cNvPr>
          <p:cNvPicPr>
            <a:picLocks noChangeAspect="1"/>
          </p:cNvPicPr>
          <p:nvPr/>
        </p:nvPicPr>
        <p:blipFill>
          <a:blip r:embed="rId2"/>
          <a:stretch>
            <a:fillRect/>
          </a:stretch>
        </p:blipFill>
        <p:spPr>
          <a:xfrm>
            <a:off x="589021" y="2036213"/>
            <a:ext cx="4976489" cy="1214849"/>
          </a:xfrm>
          <a:prstGeom prst="rect">
            <a:avLst/>
          </a:prstGeom>
        </p:spPr>
      </p:pic>
      <p:pic>
        <p:nvPicPr>
          <p:cNvPr id="20" name="Picture 19">
            <a:extLst>
              <a:ext uri="{FF2B5EF4-FFF2-40B4-BE49-F238E27FC236}">
                <a16:creationId xmlns:a16="http://schemas.microsoft.com/office/drawing/2014/main" id="{06A6A966-BFC0-B266-6627-1B27FF18B9D3}"/>
              </a:ext>
            </a:extLst>
          </p:cNvPr>
          <p:cNvPicPr>
            <a:picLocks noChangeAspect="1"/>
          </p:cNvPicPr>
          <p:nvPr/>
        </p:nvPicPr>
        <p:blipFill>
          <a:blip r:embed="rId3"/>
          <a:stretch>
            <a:fillRect/>
          </a:stretch>
        </p:blipFill>
        <p:spPr>
          <a:xfrm>
            <a:off x="6812662" y="2102614"/>
            <a:ext cx="5107290" cy="1148447"/>
          </a:xfrm>
          <a:prstGeom prst="rect">
            <a:avLst/>
          </a:prstGeom>
        </p:spPr>
      </p:pic>
    </p:spTree>
    <p:extLst>
      <p:ext uri="{BB962C8B-B14F-4D97-AF65-F5344CB8AC3E}">
        <p14:creationId xmlns:p14="http://schemas.microsoft.com/office/powerpoint/2010/main" val="16795671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 </a:t>
            </a:r>
            <a:br>
              <a:rPr lang="en-US" dirty="0"/>
            </a:br>
            <a:r>
              <a:rPr lang="en-US" dirty="0"/>
              <a:t>4. Gather user’s activities</a:t>
            </a:r>
          </a:p>
        </p:txBody>
      </p:sp>
      <p:sp>
        <p:nvSpPr>
          <p:cNvPr id="6" name="Text Placeholder 5"/>
          <p:cNvSpPr>
            <a:spLocks noGrp="1"/>
          </p:cNvSpPr>
          <p:nvPr>
            <p:ph type="body" sz="half" idx="2"/>
          </p:nvPr>
        </p:nvSpPr>
        <p:spPr/>
        <p:txBody>
          <a:bodyPr/>
          <a:lstStyle/>
          <a:p>
            <a:pPr marL="285750" indent="-285750">
              <a:buFontTx/>
              <a:buChar char="-"/>
            </a:pPr>
            <a:r>
              <a:rPr lang="en-US" dirty="0"/>
              <a:t>Follow instructions in the lab work slides to scan user’s activities</a:t>
            </a:r>
          </a:p>
          <a:p>
            <a:pPr marL="285750" indent="-285750">
              <a:buFontTx/>
              <a:buChar char="-"/>
            </a:pPr>
            <a:r>
              <a:rPr lang="en-US" dirty="0"/>
              <a:t>The application takes some time to scan, and upon completion of the scan, a </a:t>
            </a:r>
            <a:r>
              <a:rPr lang="en-US" b="1" dirty="0"/>
              <a:t>User Activity - Summary </a:t>
            </a:r>
            <a:r>
              <a:rPr lang="en-US" dirty="0"/>
              <a:t>window pops up, displaying a summary of information pertaining to user activity such as </a:t>
            </a:r>
            <a:r>
              <a:rPr lang="en-US" b="1" dirty="0"/>
              <a:t>Browser History, Downloads, Most Recently Used</a:t>
            </a:r>
            <a:r>
              <a:rPr lang="en-US" dirty="0"/>
              <a:t>, and </a:t>
            </a:r>
            <a:r>
              <a:rPr lang="en-US" b="1" dirty="0"/>
              <a:t>Installed Programs</a:t>
            </a:r>
            <a:r>
              <a:rPr lang="en-US" dirty="0"/>
              <a:t>. Click </a:t>
            </a:r>
            <a:r>
              <a:rPr lang="en-US" b="1" dirty="0"/>
              <a:t>OK</a:t>
            </a:r>
            <a:r>
              <a:rPr lang="en-US" dirty="0"/>
              <a:t> to close the </a:t>
            </a:r>
            <a:r>
              <a:rPr lang="en-US" b="1" dirty="0"/>
              <a:t>User Activity – Summary.</a:t>
            </a:r>
          </a:p>
        </p:txBody>
      </p:sp>
      <p:pic>
        <p:nvPicPr>
          <p:cNvPr id="5" name="Content Placeholder 4"/>
          <p:cNvPicPr>
            <a:picLocks noGrp="1" noChangeAspect="1"/>
          </p:cNvPicPr>
          <p:nvPr>
            <p:ph idx="1"/>
          </p:nvPr>
        </p:nvPicPr>
        <p:blipFill>
          <a:blip r:embed="rId2"/>
          <a:stretch>
            <a:fillRect/>
          </a:stretch>
        </p:blipFill>
        <p:spPr>
          <a:xfrm>
            <a:off x="5183188" y="1417902"/>
            <a:ext cx="6172200" cy="4012671"/>
          </a:xfrm>
          <a:prstGeom prst="rect">
            <a:avLst/>
          </a:prstGeom>
        </p:spPr>
      </p:pic>
    </p:spTree>
    <p:extLst>
      <p:ext uri="{BB962C8B-B14F-4D97-AF65-F5344CB8AC3E}">
        <p14:creationId xmlns:p14="http://schemas.microsoft.com/office/powerpoint/2010/main" val="18086295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 </a:t>
            </a:r>
            <a:br>
              <a:rPr lang="en-US" dirty="0"/>
            </a:br>
            <a:r>
              <a:rPr lang="en-US" dirty="0"/>
              <a:t>5. Recover deleted files</a:t>
            </a:r>
          </a:p>
        </p:txBody>
      </p:sp>
      <p:sp>
        <p:nvSpPr>
          <p:cNvPr id="6" name="Text Placeholder 5"/>
          <p:cNvSpPr>
            <a:spLocks noGrp="1"/>
          </p:cNvSpPr>
          <p:nvPr>
            <p:ph type="body" sz="half" idx="2"/>
          </p:nvPr>
        </p:nvSpPr>
        <p:spPr/>
        <p:txBody>
          <a:bodyPr/>
          <a:lstStyle/>
          <a:p>
            <a:pPr marL="285750" indent="-285750">
              <a:buFontTx/>
              <a:buChar char="-"/>
            </a:pPr>
            <a:r>
              <a:rPr lang="en-US" dirty="0"/>
              <a:t>Again, follow instructions in the slides.</a:t>
            </a:r>
          </a:p>
          <a:p>
            <a:pPr marL="285750" indent="-285750">
              <a:buFontTx/>
              <a:buChar char="-"/>
            </a:pPr>
            <a:r>
              <a:rPr lang="en-US" dirty="0"/>
              <a:t>After finished scanning, the application should display deleted files under </a:t>
            </a:r>
            <a:r>
              <a:rPr lang="en-US" b="1" dirty="0"/>
              <a:t>Thumbnails</a:t>
            </a:r>
          </a:p>
          <a:p>
            <a:pPr marL="285750" indent="-285750">
              <a:buFontTx/>
              <a:buChar char="-"/>
            </a:pPr>
            <a:r>
              <a:rPr lang="en-US" dirty="0"/>
              <a:t>To save and view contents of those deleted files, you can do the same as in above steps.</a:t>
            </a:r>
          </a:p>
        </p:txBody>
      </p:sp>
      <p:pic>
        <p:nvPicPr>
          <p:cNvPr id="3" name="Content Placeholder 2"/>
          <p:cNvPicPr>
            <a:picLocks noGrp="1" noChangeAspect="1"/>
          </p:cNvPicPr>
          <p:nvPr>
            <p:ph idx="1"/>
          </p:nvPr>
        </p:nvPicPr>
        <p:blipFill>
          <a:blip r:embed="rId2"/>
          <a:stretch>
            <a:fillRect/>
          </a:stretch>
        </p:blipFill>
        <p:spPr>
          <a:xfrm>
            <a:off x="5183188" y="2521359"/>
            <a:ext cx="6172200" cy="1805757"/>
          </a:xfrm>
          <a:prstGeom prst="rect">
            <a:avLst/>
          </a:prstGeom>
        </p:spPr>
      </p:pic>
    </p:spTree>
    <p:extLst>
      <p:ext uri="{BB962C8B-B14F-4D97-AF65-F5344CB8AC3E}">
        <p14:creationId xmlns:p14="http://schemas.microsoft.com/office/powerpoint/2010/main" val="21018476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I. </a:t>
            </a:r>
            <a:br>
              <a:rPr lang="en-US" dirty="0"/>
            </a:br>
            <a:r>
              <a:rPr lang="en-US" dirty="0"/>
              <a:t>6. Detected files with an extension mismatch</a:t>
            </a:r>
          </a:p>
        </p:txBody>
      </p:sp>
      <p:sp>
        <p:nvSpPr>
          <p:cNvPr id="6" name="Text Placeholder 5"/>
          <p:cNvSpPr>
            <a:spLocks noGrp="1"/>
          </p:cNvSpPr>
          <p:nvPr>
            <p:ph type="body" sz="half" idx="2"/>
          </p:nvPr>
        </p:nvSpPr>
        <p:spPr/>
        <p:txBody>
          <a:bodyPr/>
          <a:lstStyle/>
          <a:p>
            <a:pPr marL="285750" indent="-285750">
              <a:buFontTx/>
              <a:buChar char="-"/>
            </a:pPr>
            <a:r>
              <a:rPr lang="en-US" dirty="0"/>
              <a:t>Again, follow instructions in the slides.</a:t>
            </a:r>
          </a:p>
          <a:p>
            <a:pPr marL="285750" indent="-285750">
              <a:buFontTx/>
              <a:buChar char="-"/>
            </a:pPr>
            <a:r>
              <a:rPr lang="en-US" dirty="0"/>
              <a:t>The tool will scan the selected directory and display all the files with extension mismatch under the </a:t>
            </a:r>
            <a:r>
              <a:rPr lang="en-US" b="1" dirty="0"/>
              <a:t>File Details </a:t>
            </a:r>
            <a:r>
              <a:rPr lang="en-US" dirty="0"/>
              <a:t>tab by default. Click on the </a:t>
            </a:r>
            <a:r>
              <a:rPr lang="en-US" b="1" dirty="0"/>
              <a:t>File List </a:t>
            </a:r>
            <a:r>
              <a:rPr lang="en-US" dirty="0"/>
              <a:t>tab for the ease of viewing the files and their details as shown in the following screenshot:</a:t>
            </a:r>
          </a:p>
        </p:txBody>
      </p:sp>
      <p:pic>
        <p:nvPicPr>
          <p:cNvPr id="5" name="Content Placeholder 4"/>
          <p:cNvPicPr>
            <a:picLocks noGrp="1" noChangeAspect="1"/>
          </p:cNvPicPr>
          <p:nvPr>
            <p:ph idx="1"/>
          </p:nvPr>
        </p:nvPicPr>
        <p:blipFill>
          <a:blip r:embed="rId2"/>
          <a:stretch>
            <a:fillRect/>
          </a:stretch>
        </p:blipFill>
        <p:spPr>
          <a:xfrm>
            <a:off x="5183188" y="1411777"/>
            <a:ext cx="6172200" cy="4024921"/>
          </a:xfrm>
          <a:prstGeom prst="rect">
            <a:avLst/>
          </a:prstGeom>
        </p:spPr>
      </p:pic>
    </p:spTree>
    <p:extLst>
      <p:ext uri="{BB962C8B-B14F-4D97-AF65-F5344CB8AC3E}">
        <p14:creationId xmlns:p14="http://schemas.microsoft.com/office/powerpoint/2010/main" val="14583676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I. </a:t>
            </a:r>
            <a:br>
              <a:rPr lang="en-US" dirty="0"/>
            </a:br>
            <a:r>
              <a:rPr lang="en-US" dirty="0"/>
              <a:t>7. View running process</a:t>
            </a:r>
          </a:p>
        </p:txBody>
      </p:sp>
      <p:sp>
        <p:nvSpPr>
          <p:cNvPr id="6" name="Text Placeholder 5"/>
          <p:cNvSpPr>
            <a:spLocks noGrp="1"/>
          </p:cNvSpPr>
          <p:nvPr>
            <p:ph type="body" sz="half" idx="2"/>
          </p:nvPr>
        </p:nvSpPr>
        <p:spPr/>
        <p:txBody>
          <a:bodyPr/>
          <a:lstStyle/>
          <a:p>
            <a:pPr marL="285750" indent="-285750">
              <a:buFontTx/>
              <a:buChar char="-"/>
            </a:pPr>
            <a:r>
              <a:rPr lang="en-US" dirty="0"/>
              <a:t>Again, follow instructions in the slides.</a:t>
            </a:r>
          </a:p>
          <a:p>
            <a:pPr marL="285750" indent="-285750">
              <a:buFontTx/>
              <a:buChar char="-"/>
            </a:pPr>
            <a:r>
              <a:rPr lang="en-US" dirty="0"/>
              <a:t>To view the processes running on the system, click </a:t>
            </a:r>
            <a:r>
              <a:rPr lang="en-US" b="1" dirty="0"/>
              <a:t>Memory Viewer </a:t>
            </a:r>
            <a:r>
              <a:rPr lang="en-US" dirty="0"/>
              <a:t>in the left pane of the tool window. The tool will now display the </a:t>
            </a:r>
            <a:r>
              <a:rPr lang="en-US" b="1" dirty="0"/>
              <a:t>Memory Viewer </a:t>
            </a:r>
            <a:r>
              <a:rPr lang="en-US" dirty="0"/>
              <a:t>section.</a:t>
            </a:r>
          </a:p>
          <a:p>
            <a:pPr marL="285750" indent="-285750">
              <a:buFontTx/>
              <a:buChar char="-"/>
            </a:pPr>
            <a:r>
              <a:rPr lang="en-US" dirty="0"/>
              <a:t>Click on any of the process to view it’s informations</a:t>
            </a:r>
          </a:p>
        </p:txBody>
      </p:sp>
      <p:pic>
        <p:nvPicPr>
          <p:cNvPr id="3" name="Content Placeholder 2"/>
          <p:cNvPicPr>
            <a:picLocks noGrp="1" noChangeAspect="1"/>
          </p:cNvPicPr>
          <p:nvPr>
            <p:ph idx="1"/>
          </p:nvPr>
        </p:nvPicPr>
        <p:blipFill>
          <a:blip r:embed="rId2"/>
          <a:stretch>
            <a:fillRect/>
          </a:stretch>
        </p:blipFill>
        <p:spPr>
          <a:xfrm>
            <a:off x="5183188" y="1416176"/>
            <a:ext cx="6172200" cy="4016123"/>
          </a:xfrm>
          <a:prstGeom prst="rect">
            <a:avLst/>
          </a:prstGeom>
        </p:spPr>
      </p:pic>
    </p:spTree>
    <p:extLst>
      <p:ext uri="{BB962C8B-B14F-4D97-AF65-F5344CB8AC3E}">
        <p14:creationId xmlns:p14="http://schemas.microsoft.com/office/powerpoint/2010/main" val="23370962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I. </a:t>
            </a:r>
            <a:br>
              <a:rPr lang="en-US" dirty="0"/>
            </a:br>
            <a:r>
              <a:rPr lang="en-US" dirty="0"/>
              <a:t>8. View system information</a:t>
            </a:r>
          </a:p>
        </p:txBody>
      </p:sp>
      <p:sp>
        <p:nvSpPr>
          <p:cNvPr id="6" name="Text Placeholder 5"/>
          <p:cNvSpPr>
            <a:spLocks noGrp="1"/>
          </p:cNvSpPr>
          <p:nvPr>
            <p:ph type="body" sz="half" idx="2"/>
          </p:nvPr>
        </p:nvSpPr>
        <p:spPr/>
        <p:txBody>
          <a:bodyPr/>
          <a:lstStyle/>
          <a:p>
            <a:pPr marL="285750" indent="-285750">
              <a:buFontTx/>
              <a:buChar char="-"/>
            </a:pPr>
            <a:r>
              <a:rPr lang="en-US" dirty="0"/>
              <a:t>To retrieve detailed information about the core components of the system, click </a:t>
            </a:r>
            <a:r>
              <a:rPr lang="en-US" b="1" dirty="0"/>
              <a:t>System Information</a:t>
            </a:r>
            <a:r>
              <a:rPr lang="en-US" dirty="0"/>
              <a:t>. The tool will display the </a:t>
            </a:r>
            <a:r>
              <a:rPr lang="en-US" b="1" dirty="0"/>
              <a:t>System Information </a:t>
            </a:r>
            <a:r>
              <a:rPr lang="en-US" dirty="0"/>
              <a:t>section.</a:t>
            </a:r>
          </a:p>
          <a:p>
            <a:pPr marL="285750" indent="-285750">
              <a:buFontTx/>
              <a:buChar char="-"/>
            </a:pPr>
            <a:r>
              <a:rPr lang="en-US" dirty="0"/>
              <a:t>Select one option then click </a:t>
            </a:r>
            <a:r>
              <a:rPr lang="en-US" b="1" dirty="0"/>
              <a:t>Go, </a:t>
            </a:r>
            <a:r>
              <a:rPr lang="en-US" dirty="0"/>
              <a:t>the application will display all the commands that were executed on the system and their respective outputs</a:t>
            </a:r>
          </a:p>
        </p:txBody>
      </p:sp>
      <p:pic>
        <p:nvPicPr>
          <p:cNvPr id="5" name="Content Placeholder 4"/>
          <p:cNvPicPr>
            <a:picLocks noGrp="1" noChangeAspect="1"/>
          </p:cNvPicPr>
          <p:nvPr>
            <p:ph idx="1"/>
          </p:nvPr>
        </p:nvPicPr>
        <p:blipFill>
          <a:blip r:embed="rId2"/>
          <a:stretch>
            <a:fillRect/>
          </a:stretch>
        </p:blipFill>
        <p:spPr>
          <a:xfrm>
            <a:off x="5183188" y="1369334"/>
            <a:ext cx="6172200" cy="4109806"/>
          </a:xfrm>
          <a:prstGeom prst="rect">
            <a:avLst/>
          </a:prstGeom>
        </p:spPr>
      </p:pic>
    </p:spTree>
    <p:extLst>
      <p:ext uri="{BB962C8B-B14F-4D97-AF65-F5344CB8AC3E}">
        <p14:creationId xmlns:p14="http://schemas.microsoft.com/office/powerpoint/2010/main" val="17028850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I. </a:t>
            </a:r>
            <a:br>
              <a:rPr lang="en-US" dirty="0"/>
            </a:br>
            <a:r>
              <a:rPr lang="en-US" dirty="0"/>
              <a:t>9. Verify integrity of files</a:t>
            </a:r>
          </a:p>
        </p:txBody>
      </p:sp>
      <p:sp>
        <p:nvSpPr>
          <p:cNvPr id="6" name="Text Placeholder 5"/>
          <p:cNvSpPr>
            <a:spLocks noGrp="1"/>
          </p:cNvSpPr>
          <p:nvPr>
            <p:ph type="body" sz="half" idx="2"/>
          </p:nvPr>
        </p:nvSpPr>
        <p:spPr/>
        <p:txBody>
          <a:bodyPr/>
          <a:lstStyle/>
          <a:p>
            <a:pPr marL="285750" indent="-285750">
              <a:buFontTx/>
              <a:buChar char="-"/>
            </a:pPr>
            <a:r>
              <a:rPr lang="en-US" dirty="0"/>
              <a:t>To verify the integrity of files by calculating their hash values, click </a:t>
            </a:r>
            <a:r>
              <a:rPr lang="en-US" b="1" dirty="0"/>
              <a:t>Verify/Create Hash </a:t>
            </a:r>
            <a:r>
              <a:rPr lang="en-US" dirty="0"/>
              <a:t>from the left pane of the window. The </a:t>
            </a:r>
            <a:r>
              <a:rPr lang="en-US" b="1" dirty="0"/>
              <a:t>Verify/Create Hash </a:t>
            </a:r>
            <a:r>
              <a:rPr lang="en-US" dirty="0"/>
              <a:t>section will now appear in the window. Ensure that the </a:t>
            </a:r>
            <a:r>
              <a:rPr lang="en-US" b="1" dirty="0"/>
              <a:t>File option </a:t>
            </a:r>
            <a:r>
              <a:rPr lang="en-US" dirty="0"/>
              <a:t>is selected.</a:t>
            </a:r>
          </a:p>
          <a:p>
            <a:pPr marL="285750" indent="-285750">
              <a:buFontTx/>
              <a:buChar char="-"/>
            </a:pPr>
            <a:r>
              <a:rPr lang="en-US" dirty="0"/>
              <a:t>Calculate the hash of a image file that you pick, it should display results like this:</a:t>
            </a:r>
          </a:p>
        </p:txBody>
      </p:sp>
      <p:pic>
        <p:nvPicPr>
          <p:cNvPr id="3" name="Content Placeholder 2"/>
          <p:cNvPicPr>
            <a:picLocks noGrp="1" noChangeAspect="1"/>
          </p:cNvPicPr>
          <p:nvPr>
            <p:ph idx="1"/>
          </p:nvPr>
        </p:nvPicPr>
        <p:blipFill>
          <a:blip r:embed="rId2"/>
          <a:stretch>
            <a:fillRect/>
          </a:stretch>
        </p:blipFill>
        <p:spPr>
          <a:xfrm>
            <a:off x="5183188" y="1311729"/>
            <a:ext cx="6172200" cy="4225017"/>
          </a:xfrm>
          <a:prstGeom prst="rect">
            <a:avLst/>
          </a:prstGeom>
        </p:spPr>
      </p:pic>
    </p:spTree>
    <p:extLst>
      <p:ext uri="{BB962C8B-B14F-4D97-AF65-F5344CB8AC3E}">
        <p14:creationId xmlns:p14="http://schemas.microsoft.com/office/powerpoint/2010/main" val="5421907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I. </a:t>
            </a:r>
            <a:br>
              <a:rPr lang="en-US" dirty="0"/>
            </a:br>
            <a:r>
              <a:rPr lang="en-US" dirty="0"/>
              <a:t>9. Verify integrity of files</a:t>
            </a:r>
          </a:p>
        </p:txBody>
      </p:sp>
      <p:sp>
        <p:nvSpPr>
          <p:cNvPr id="6" name="Text Placeholder 5"/>
          <p:cNvSpPr>
            <a:spLocks noGrp="1"/>
          </p:cNvSpPr>
          <p:nvPr>
            <p:ph type="body" sz="half" idx="2"/>
          </p:nvPr>
        </p:nvSpPr>
        <p:spPr/>
        <p:txBody>
          <a:bodyPr/>
          <a:lstStyle/>
          <a:p>
            <a:pPr marL="285750" indent="-285750">
              <a:buFontTx/>
              <a:buChar char="-"/>
            </a:pPr>
            <a:r>
              <a:rPr lang="en-US" dirty="0"/>
              <a:t>After that, follow the steps to verify if the two hash values are equal to each other.</a:t>
            </a:r>
          </a:p>
        </p:txBody>
      </p:sp>
      <p:pic>
        <p:nvPicPr>
          <p:cNvPr id="5" name="Content Placeholder 4"/>
          <p:cNvPicPr>
            <a:picLocks noGrp="1" noChangeAspect="1"/>
          </p:cNvPicPr>
          <p:nvPr>
            <p:ph idx="1"/>
          </p:nvPr>
        </p:nvPicPr>
        <p:blipFill>
          <a:blip r:embed="rId2"/>
          <a:stretch>
            <a:fillRect/>
          </a:stretch>
        </p:blipFill>
        <p:spPr>
          <a:xfrm>
            <a:off x="5183188" y="1376753"/>
            <a:ext cx="6172200" cy="4094969"/>
          </a:xfrm>
          <a:prstGeom prst="rect">
            <a:avLst/>
          </a:prstGeom>
        </p:spPr>
      </p:pic>
    </p:spTree>
    <p:extLst>
      <p:ext uri="{BB962C8B-B14F-4D97-AF65-F5344CB8AC3E}">
        <p14:creationId xmlns:p14="http://schemas.microsoft.com/office/powerpoint/2010/main" val="41992516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2386293"/>
            <a:ext cx="11360800" cy="2736800"/>
          </a:xfrm>
          <a:prstGeom prst="rect">
            <a:avLst/>
          </a:prstGeom>
        </p:spPr>
        <p:txBody>
          <a:bodyPr spcFirstLastPara="1" vert="horz" wrap="square" lIns="121900" tIns="121900" rIns="121900" bIns="121900" rtlCol="0" anchor="b" anchorCtr="0">
            <a:normAutofit/>
          </a:bodyPr>
          <a:lstStyle/>
          <a:p>
            <a:pPr>
              <a:spcBef>
                <a:spcPts val="0"/>
              </a:spcBef>
            </a:pPr>
            <a:r>
              <a:rPr lang="en"/>
              <a:t>Lab 5:</a:t>
            </a:r>
            <a:endParaRPr/>
          </a:p>
          <a:p>
            <a:pPr>
              <a:spcBef>
                <a:spcPts val="0"/>
              </a:spcBef>
            </a:pPr>
            <a:r>
              <a:rPr lang="en"/>
              <a:t>Extracting information about Loaded Processes on a Computer</a:t>
            </a:r>
            <a:endParaRPr/>
          </a:p>
        </p:txBody>
      </p:sp>
    </p:spTree>
    <p:extLst>
      <p:ext uri="{BB962C8B-B14F-4D97-AF65-F5344CB8AC3E}">
        <p14:creationId xmlns:p14="http://schemas.microsoft.com/office/powerpoint/2010/main" val="20684306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Lab 5:</a:t>
            </a:r>
            <a:endParaRPr/>
          </a:p>
        </p:txBody>
      </p:sp>
      <p:sp>
        <p:nvSpPr>
          <p:cNvPr id="60" name="Google Shape;60;p14"/>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lnSpcReduction="10000"/>
          </a:bodyPr>
          <a:lstStyle/>
          <a:p>
            <a:r>
              <a:rPr lang="en"/>
              <a:t>Lab scenario</a:t>
            </a:r>
            <a:endParaRPr/>
          </a:p>
          <a:p>
            <a:pPr marL="0" indent="0">
              <a:spcBef>
                <a:spcPts val="1600"/>
              </a:spcBef>
              <a:buNone/>
            </a:pPr>
            <a:r>
              <a:rPr lang="en"/>
              <a:t>Processes are instances of computer programs running on a system and contain the code required for activity. Any program or malware will have various methods that will combine to give the result. An investigator should know the default processes to separate them from suspicious ones and understand how to extract information about loaded processes on victim machine.</a:t>
            </a:r>
            <a:endParaRPr/>
          </a:p>
          <a:p>
            <a:pPr>
              <a:spcBef>
                <a:spcPts val="1600"/>
              </a:spcBef>
            </a:pPr>
            <a:r>
              <a:rPr lang="en"/>
              <a:t>Lab objective </a:t>
            </a:r>
            <a:endParaRPr/>
          </a:p>
          <a:p>
            <a:pPr marL="0" indent="0">
              <a:spcBef>
                <a:spcPts val="1600"/>
              </a:spcBef>
              <a:spcAft>
                <a:spcPts val="1600"/>
              </a:spcAft>
              <a:buNone/>
            </a:pPr>
            <a:r>
              <a:rPr lang="en"/>
              <a:t>Understanding how to investigate loaded processes by using Process Explorer </a:t>
            </a:r>
            <a:endParaRPr/>
          </a:p>
        </p:txBody>
      </p:sp>
    </p:spTree>
    <p:extLst>
      <p:ext uri="{BB962C8B-B14F-4D97-AF65-F5344CB8AC3E}">
        <p14:creationId xmlns:p14="http://schemas.microsoft.com/office/powerpoint/2010/main" val="24552946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Lab 5:</a:t>
            </a:r>
            <a:endParaRPr/>
          </a:p>
        </p:txBody>
      </p:sp>
      <p:sp>
        <p:nvSpPr>
          <p:cNvPr id="66" name="Google Shape;66;p15"/>
          <p:cNvSpPr txBox="1">
            <a:spLocks noGrp="1"/>
          </p:cNvSpPr>
          <p:nvPr>
            <p:ph type="body" idx="1"/>
          </p:nvPr>
        </p:nvSpPr>
        <p:spPr>
          <a:xfrm>
            <a:off x="415600" y="1356967"/>
            <a:ext cx="11308491" cy="4555200"/>
          </a:xfrm>
          <a:prstGeom prst="rect">
            <a:avLst/>
          </a:prstGeom>
        </p:spPr>
        <p:txBody>
          <a:bodyPr spcFirstLastPara="1" vert="horz" wrap="square" lIns="121900" tIns="121900" rIns="121900" bIns="121900" rtlCol="0" anchor="t" anchorCtr="0">
            <a:normAutofit/>
          </a:bodyPr>
          <a:lstStyle/>
          <a:p>
            <a:pPr algn="just"/>
            <a:r>
              <a:rPr lang="en" sz="1867" dirty="0"/>
              <a:t>Step 1: After opening Process Explorer, we can check processes of DLL. In toolbar, choosing </a:t>
            </a:r>
            <a:r>
              <a:rPr lang="en" sz="1867" b="1" dirty="0"/>
              <a:t>View &gt; Lower Pane View &gt; DLLs (or Ctrl D). </a:t>
            </a:r>
            <a:r>
              <a:rPr lang="en" sz="1867" dirty="0"/>
              <a:t>Now, we have a list of processes and their details in upper pane and blank bottom pane. We need to choose a process in upper then the information about DLLs used by this process will be displayed in lower pane.</a:t>
            </a:r>
            <a:endParaRPr sz="1867" dirty="0"/>
          </a:p>
        </p:txBody>
      </p:sp>
      <p:pic>
        <p:nvPicPr>
          <p:cNvPr id="3" name="Picture 2">
            <a:extLst>
              <a:ext uri="{FF2B5EF4-FFF2-40B4-BE49-F238E27FC236}">
                <a16:creationId xmlns:a16="http://schemas.microsoft.com/office/drawing/2014/main" id="{9FF72F09-6D48-50C0-94E5-F14E0B257D98}"/>
              </a:ext>
            </a:extLst>
          </p:cNvPr>
          <p:cNvPicPr>
            <a:picLocks noChangeAspect="1"/>
          </p:cNvPicPr>
          <p:nvPr/>
        </p:nvPicPr>
        <p:blipFill>
          <a:blip r:embed="rId3"/>
          <a:stretch>
            <a:fillRect/>
          </a:stretch>
        </p:blipFill>
        <p:spPr>
          <a:xfrm>
            <a:off x="3321498" y="2904435"/>
            <a:ext cx="5729325" cy="3771332"/>
          </a:xfrm>
          <a:prstGeom prst="rect">
            <a:avLst/>
          </a:prstGeom>
        </p:spPr>
      </p:pic>
    </p:spTree>
    <p:extLst>
      <p:ext uri="{BB962C8B-B14F-4D97-AF65-F5344CB8AC3E}">
        <p14:creationId xmlns:p14="http://schemas.microsoft.com/office/powerpoint/2010/main" val="3313475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A6B8D7-9B5C-8385-29A2-AF1E4F75AB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B1A4E8-F885-0D04-06A0-88032BEE86B2}"/>
              </a:ext>
            </a:extLst>
          </p:cNvPr>
          <p:cNvSpPr>
            <a:spLocks noGrp="1"/>
          </p:cNvSpPr>
          <p:nvPr>
            <p:ph type="title"/>
          </p:nvPr>
        </p:nvSpPr>
        <p:spPr/>
        <p:txBody>
          <a:bodyPr/>
          <a:lstStyle/>
          <a:p>
            <a:r>
              <a:rPr lang="en-US" dirty="0"/>
              <a:t>LAB 1 : Acquiring Volatile Information from a Live Windows System </a:t>
            </a:r>
          </a:p>
        </p:txBody>
      </p:sp>
      <p:sp>
        <p:nvSpPr>
          <p:cNvPr id="3" name="Content Placeholder 2">
            <a:extLst>
              <a:ext uri="{FF2B5EF4-FFF2-40B4-BE49-F238E27FC236}">
                <a16:creationId xmlns:a16="http://schemas.microsoft.com/office/drawing/2014/main" id="{EFEB3DAF-E572-2757-8F5C-1F4D6D5C6357}"/>
              </a:ext>
            </a:extLst>
          </p:cNvPr>
          <p:cNvSpPr>
            <a:spLocks noGrp="1"/>
          </p:cNvSpPr>
          <p:nvPr>
            <p:ph idx="1"/>
          </p:nvPr>
        </p:nvSpPr>
        <p:spPr>
          <a:xfrm>
            <a:off x="838200" y="1825625"/>
            <a:ext cx="5638102" cy="4351338"/>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
        <p:nvSpPr>
          <p:cNvPr id="6" name="TextBox 5">
            <a:extLst>
              <a:ext uri="{FF2B5EF4-FFF2-40B4-BE49-F238E27FC236}">
                <a16:creationId xmlns:a16="http://schemas.microsoft.com/office/drawing/2014/main" id="{3A019566-F16F-5D9A-8A4F-FFDD9A85582F}"/>
              </a:ext>
            </a:extLst>
          </p:cNvPr>
          <p:cNvSpPr txBox="1"/>
          <p:nvPr/>
        </p:nvSpPr>
        <p:spPr>
          <a:xfrm>
            <a:off x="6854635" y="5395370"/>
            <a:ext cx="4890783" cy="64633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t>The </a:t>
            </a:r>
            <a:r>
              <a:rPr lang="en-US" dirty="0" err="1"/>
              <a:t>LogonSessions</a:t>
            </a:r>
            <a:r>
              <a:rPr lang="en-US" dirty="0"/>
              <a:t> License Agreement window will appear. Click Agree to continue.</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25" name="Arrow: Right 24">
            <a:extLst>
              <a:ext uri="{FF2B5EF4-FFF2-40B4-BE49-F238E27FC236}">
                <a16:creationId xmlns:a16="http://schemas.microsoft.com/office/drawing/2014/main" id="{9A9BFC21-AB72-4804-3AEA-3AFE398730EB}"/>
              </a:ext>
            </a:extLst>
          </p:cNvPr>
          <p:cNvSpPr/>
          <p:nvPr/>
        </p:nvSpPr>
        <p:spPr>
          <a:xfrm>
            <a:off x="5653676" y="3429056"/>
            <a:ext cx="679507" cy="369116"/>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a:extLst>
              <a:ext uri="{FF2B5EF4-FFF2-40B4-BE49-F238E27FC236}">
                <a16:creationId xmlns:a16="http://schemas.microsoft.com/office/drawing/2014/main" id="{A53180FF-5308-9E2A-3FE7-6BC405F08BD3}"/>
              </a:ext>
            </a:extLst>
          </p:cNvPr>
          <p:cNvSpPr>
            <a:spLocks noChangeAspect="1" noChangeArrowheads="1"/>
          </p:cNvSpPr>
          <p:nvPr/>
        </p:nvSpPr>
        <p:spPr bwMode="auto">
          <a:xfrm>
            <a:off x="3309938" y="1533525"/>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a:extLst>
              <a:ext uri="{FF2B5EF4-FFF2-40B4-BE49-F238E27FC236}">
                <a16:creationId xmlns:a16="http://schemas.microsoft.com/office/drawing/2014/main" id="{8979AC3C-0D48-FDCF-5BE4-AE95AF0E3CEA}"/>
              </a:ext>
            </a:extLst>
          </p:cNvPr>
          <p:cNvSpPr>
            <a:spLocks noChangeAspect="1" noChangeArrowheads="1"/>
          </p:cNvSpPr>
          <p:nvPr/>
        </p:nvSpPr>
        <p:spPr bwMode="auto">
          <a:xfrm>
            <a:off x="3416797" y="846160"/>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a:extLst>
              <a:ext uri="{FF2B5EF4-FFF2-40B4-BE49-F238E27FC236}">
                <a16:creationId xmlns:a16="http://schemas.microsoft.com/office/drawing/2014/main" id="{875EFD60-B363-0FB4-AD6C-62FD845F6F3B}"/>
              </a:ext>
            </a:extLst>
          </p:cNvPr>
          <p:cNvSpPr>
            <a:spLocks noChangeAspect="1" noChangeArrowheads="1"/>
          </p:cNvSpPr>
          <p:nvPr/>
        </p:nvSpPr>
        <p:spPr bwMode="auto">
          <a:xfrm>
            <a:off x="4129088" y="2085975"/>
            <a:ext cx="3933825" cy="2686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7">
            <a:extLst>
              <a:ext uri="{FF2B5EF4-FFF2-40B4-BE49-F238E27FC236}">
                <a16:creationId xmlns:a16="http://schemas.microsoft.com/office/drawing/2014/main" id="{A512C339-CC90-4231-093E-78EBF4C0971B}"/>
              </a:ext>
            </a:extLst>
          </p:cNvPr>
          <p:cNvSpPr>
            <a:spLocks noChangeArrowheads="1"/>
          </p:cNvSpPr>
          <p:nvPr/>
        </p:nvSpPr>
        <p:spPr bwMode="auto">
          <a:xfrm>
            <a:off x="648759" y="3148659"/>
            <a:ext cx="506636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t>The above operation will launch Command Prompt with the path of </a:t>
            </a:r>
            <a:r>
              <a:rPr lang="en-US" dirty="0" err="1"/>
              <a:t>LogonSessions</a:t>
            </a:r>
            <a:r>
              <a:rPr lang="en-US" dirty="0"/>
              <a:t>. Type LogonSessions64.exe and press Enter</a:t>
            </a: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3074" name="Picture 2">
            <a:extLst>
              <a:ext uri="{FF2B5EF4-FFF2-40B4-BE49-F238E27FC236}">
                <a16:creationId xmlns:a16="http://schemas.microsoft.com/office/drawing/2014/main" id="{BF437DED-7BF1-F909-3AA0-CB3054E2BF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4043" y="2141862"/>
            <a:ext cx="4389757" cy="29865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4D84E35-4D47-4C49-C169-8FDF523DB2F8}"/>
              </a:ext>
            </a:extLst>
          </p:cNvPr>
          <p:cNvPicPr>
            <a:picLocks noChangeAspect="1"/>
          </p:cNvPicPr>
          <p:nvPr/>
        </p:nvPicPr>
        <p:blipFill>
          <a:blip r:embed="rId3"/>
          <a:stretch>
            <a:fillRect/>
          </a:stretch>
        </p:blipFill>
        <p:spPr>
          <a:xfrm>
            <a:off x="744253" y="2307309"/>
            <a:ext cx="4540811" cy="512195"/>
          </a:xfrm>
          <a:prstGeom prst="rect">
            <a:avLst/>
          </a:prstGeom>
        </p:spPr>
      </p:pic>
    </p:spTree>
    <p:extLst>
      <p:ext uri="{BB962C8B-B14F-4D97-AF65-F5344CB8AC3E}">
        <p14:creationId xmlns:p14="http://schemas.microsoft.com/office/powerpoint/2010/main" val="15384149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Lab 5:</a:t>
            </a:r>
            <a:endParaRPr/>
          </a:p>
        </p:txBody>
      </p:sp>
      <p:sp>
        <p:nvSpPr>
          <p:cNvPr id="72" name="Google Shape;72;p16"/>
          <p:cNvSpPr txBox="1">
            <a:spLocks noGrp="1"/>
          </p:cNvSpPr>
          <p:nvPr>
            <p:ph type="body" idx="1"/>
          </p:nvPr>
        </p:nvSpPr>
        <p:spPr>
          <a:xfrm>
            <a:off x="415600" y="1536633"/>
            <a:ext cx="5278395" cy="4555200"/>
          </a:xfrm>
          <a:prstGeom prst="rect">
            <a:avLst/>
          </a:prstGeom>
        </p:spPr>
        <p:txBody>
          <a:bodyPr spcFirstLastPara="1" vert="horz" wrap="square" lIns="121900" tIns="121900" rIns="121900" bIns="121900" rtlCol="0" anchor="t" anchorCtr="0">
            <a:normAutofit/>
          </a:bodyPr>
          <a:lstStyle/>
          <a:p>
            <a:pPr algn="just"/>
            <a:r>
              <a:rPr lang="en" dirty="0"/>
              <a:t>Step 2: To view DLL properties, selecting a DLL in lower pane then go to toolbar. Choosing </a:t>
            </a:r>
            <a:r>
              <a:rPr lang="en" b="1" dirty="0"/>
              <a:t>DLL &gt; Properties (or Right-click on DLL)</a:t>
            </a:r>
            <a:r>
              <a:rPr lang="en" dirty="0"/>
              <a:t>, it will show the details about this DLL in Image tab, including company name, version, path… </a:t>
            </a:r>
            <a:endParaRPr dirty="0"/>
          </a:p>
        </p:txBody>
      </p:sp>
      <p:pic>
        <p:nvPicPr>
          <p:cNvPr id="3" name="Picture 2">
            <a:extLst>
              <a:ext uri="{FF2B5EF4-FFF2-40B4-BE49-F238E27FC236}">
                <a16:creationId xmlns:a16="http://schemas.microsoft.com/office/drawing/2014/main" id="{770F1E72-E362-57FA-B3DA-303539F36363}"/>
              </a:ext>
            </a:extLst>
          </p:cNvPr>
          <p:cNvPicPr>
            <a:picLocks noChangeAspect="1"/>
          </p:cNvPicPr>
          <p:nvPr/>
        </p:nvPicPr>
        <p:blipFill>
          <a:blip r:embed="rId3"/>
          <a:stretch>
            <a:fillRect/>
          </a:stretch>
        </p:blipFill>
        <p:spPr>
          <a:xfrm>
            <a:off x="6642993" y="244323"/>
            <a:ext cx="4525409" cy="6369355"/>
          </a:xfrm>
          <a:prstGeom prst="rect">
            <a:avLst/>
          </a:prstGeom>
        </p:spPr>
      </p:pic>
      <p:sp>
        <p:nvSpPr>
          <p:cNvPr id="4" name="Rectangle 3">
            <a:extLst>
              <a:ext uri="{FF2B5EF4-FFF2-40B4-BE49-F238E27FC236}">
                <a16:creationId xmlns:a16="http://schemas.microsoft.com/office/drawing/2014/main" id="{D271A9CA-3BAA-B9A8-1A5A-AB022CFC68FC}"/>
              </a:ext>
            </a:extLst>
          </p:cNvPr>
          <p:cNvSpPr/>
          <p:nvPr/>
        </p:nvSpPr>
        <p:spPr>
          <a:xfrm>
            <a:off x="7018637" y="1291694"/>
            <a:ext cx="2042984" cy="44154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Rectangle 4">
            <a:extLst>
              <a:ext uri="{FF2B5EF4-FFF2-40B4-BE49-F238E27FC236}">
                <a16:creationId xmlns:a16="http://schemas.microsoft.com/office/drawing/2014/main" id="{C7C3FE9F-335C-BA77-C928-85D0DF6ACA4A}"/>
              </a:ext>
            </a:extLst>
          </p:cNvPr>
          <p:cNvSpPr/>
          <p:nvPr/>
        </p:nvSpPr>
        <p:spPr>
          <a:xfrm>
            <a:off x="6964816" y="1990021"/>
            <a:ext cx="3909129" cy="44154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1578038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Lab 5:</a:t>
            </a:r>
            <a:endParaRPr/>
          </a:p>
        </p:txBody>
      </p:sp>
      <p:sp>
        <p:nvSpPr>
          <p:cNvPr id="78" name="Google Shape;78;p17"/>
          <p:cNvSpPr txBox="1">
            <a:spLocks noGrp="1"/>
          </p:cNvSpPr>
          <p:nvPr>
            <p:ph type="body" idx="1"/>
          </p:nvPr>
        </p:nvSpPr>
        <p:spPr>
          <a:xfrm>
            <a:off x="415601" y="1536633"/>
            <a:ext cx="5205900" cy="4555200"/>
          </a:xfrm>
          <a:prstGeom prst="rect">
            <a:avLst/>
          </a:prstGeom>
        </p:spPr>
        <p:txBody>
          <a:bodyPr spcFirstLastPara="1" vert="horz" wrap="square" lIns="121900" tIns="121900" rIns="121900" bIns="121900" rtlCol="0" anchor="t" anchorCtr="0">
            <a:normAutofit/>
          </a:bodyPr>
          <a:lstStyle/>
          <a:p>
            <a:pPr algn="just"/>
            <a:r>
              <a:rPr lang="en" dirty="0"/>
              <a:t>Step 3: On clicking </a:t>
            </a:r>
            <a:r>
              <a:rPr lang="en" b="1" dirty="0"/>
              <a:t>Verify</a:t>
            </a:r>
            <a:r>
              <a:rPr lang="en" dirty="0"/>
              <a:t>, if the company’s name is </a:t>
            </a:r>
            <a:r>
              <a:rPr lang="en" b="1" dirty="0"/>
              <a:t>Microsoft Windows</a:t>
            </a:r>
            <a:r>
              <a:rPr lang="en" dirty="0"/>
              <a:t>, then the process is determined as legitimate </a:t>
            </a:r>
            <a:endParaRPr dirty="0"/>
          </a:p>
        </p:txBody>
      </p:sp>
      <p:pic>
        <p:nvPicPr>
          <p:cNvPr id="6" name="Picture 5">
            <a:extLst>
              <a:ext uri="{FF2B5EF4-FFF2-40B4-BE49-F238E27FC236}">
                <a16:creationId xmlns:a16="http://schemas.microsoft.com/office/drawing/2014/main" id="{A8621DA6-B917-8DE2-62E3-B4F87194BF59}"/>
              </a:ext>
            </a:extLst>
          </p:cNvPr>
          <p:cNvPicPr>
            <a:picLocks noChangeAspect="1"/>
          </p:cNvPicPr>
          <p:nvPr/>
        </p:nvPicPr>
        <p:blipFill>
          <a:blip r:embed="rId3"/>
          <a:stretch>
            <a:fillRect/>
          </a:stretch>
        </p:blipFill>
        <p:spPr>
          <a:xfrm>
            <a:off x="6629816" y="301654"/>
            <a:ext cx="4447017" cy="6254692"/>
          </a:xfrm>
          <a:prstGeom prst="rect">
            <a:avLst/>
          </a:prstGeom>
        </p:spPr>
      </p:pic>
      <p:sp>
        <p:nvSpPr>
          <p:cNvPr id="7" name="Rectangle 6">
            <a:extLst>
              <a:ext uri="{FF2B5EF4-FFF2-40B4-BE49-F238E27FC236}">
                <a16:creationId xmlns:a16="http://schemas.microsoft.com/office/drawing/2014/main" id="{42DD4725-B572-6FDA-8911-5D73894946FF}"/>
              </a:ext>
            </a:extLst>
          </p:cNvPr>
          <p:cNvSpPr/>
          <p:nvPr/>
        </p:nvSpPr>
        <p:spPr>
          <a:xfrm>
            <a:off x="9950319" y="2906310"/>
            <a:ext cx="929228" cy="38882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7">
            <a:extLst>
              <a:ext uri="{FF2B5EF4-FFF2-40B4-BE49-F238E27FC236}">
                <a16:creationId xmlns:a16="http://schemas.microsoft.com/office/drawing/2014/main" id="{9FA8E9A5-7226-71D9-CF39-442A1411E008}"/>
              </a:ext>
            </a:extLst>
          </p:cNvPr>
          <p:cNvSpPr/>
          <p:nvPr/>
        </p:nvSpPr>
        <p:spPr>
          <a:xfrm>
            <a:off x="6957237" y="1356969"/>
            <a:ext cx="2254971" cy="17966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5904998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Lab 5:</a:t>
            </a:r>
            <a:endParaRPr/>
          </a:p>
        </p:txBody>
      </p:sp>
      <p:sp>
        <p:nvSpPr>
          <p:cNvPr id="84" name="Google Shape;84;p18"/>
          <p:cNvSpPr txBox="1">
            <a:spLocks noGrp="1"/>
          </p:cNvSpPr>
          <p:nvPr>
            <p:ph type="body" idx="1"/>
          </p:nvPr>
        </p:nvSpPr>
        <p:spPr>
          <a:xfrm>
            <a:off x="415601" y="1536633"/>
            <a:ext cx="5199311" cy="4555200"/>
          </a:xfrm>
          <a:prstGeom prst="rect">
            <a:avLst/>
          </a:prstGeom>
        </p:spPr>
        <p:txBody>
          <a:bodyPr spcFirstLastPara="1" vert="horz" wrap="square" lIns="121900" tIns="121900" rIns="121900" bIns="121900" rtlCol="0" anchor="t" anchorCtr="0">
            <a:normAutofit/>
          </a:bodyPr>
          <a:lstStyle/>
          <a:p>
            <a:pPr algn="just"/>
            <a:r>
              <a:rPr lang="en" dirty="0"/>
              <a:t>Step 4: Move to </a:t>
            </a:r>
            <a:r>
              <a:rPr lang="en" b="1" dirty="0"/>
              <a:t>String tab</a:t>
            </a:r>
            <a:r>
              <a:rPr lang="en" dirty="0"/>
              <a:t>, it will show the list of </a:t>
            </a:r>
            <a:r>
              <a:rPr lang="en" b="1" dirty="0"/>
              <a:t>Unicode strings </a:t>
            </a:r>
            <a:r>
              <a:rPr lang="en" dirty="0"/>
              <a:t>found in selected process. These strings can help to find if process associated with any malware. In this tab, we have two options </a:t>
            </a:r>
            <a:r>
              <a:rPr lang="en" b="1" dirty="0"/>
              <a:t>Image</a:t>
            </a:r>
            <a:r>
              <a:rPr lang="en" dirty="0"/>
              <a:t> and </a:t>
            </a:r>
            <a:r>
              <a:rPr lang="en" b="1" dirty="0"/>
              <a:t>Memory</a:t>
            </a:r>
            <a:endParaRPr b="1" dirty="0"/>
          </a:p>
        </p:txBody>
      </p:sp>
      <p:pic>
        <p:nvPicPr>
          <p:cNvPr id="3" name="Picture 2">
            <a:extLst>
              <a:ext uri="{FF2B5EF4-FFF2-40B4-BE49-F238E27FC236}">
                <a16:creationId xmlns:a16="http://schemas.microsoft.com/office/drawing/2014/main" id="{88FD4375-CF3D-6AF3-CB8E-3E068A01EF05}"/>
              </a:ext>
            </a:extLst>
          </p:cNvPr>
          <p:cNvPicPr>
            <a:picLocks noChangeAspect="1"/>
          </p:cNvPicPr>
          <p:nvPr/>
        </p:nvPicPr>
        <p:blipFill>
          <a:blip r:embed="rId3"/>
          <a:stretch>
            <a:fillRect/>
          </a:stretch>
        </p:blipFill>
        <p:spPr>
          <a:xfrm>
            <a:off x="6577092" y="331313"/>
            <a:ext cx="4534104" cy="6329441"/>
          </a:xfrm>
          <a:prstGeom prst="rect">
            <a:avLst/>
          </a:prstGeom>
        </p:spPr>
      </p:pic>
      <p:sp>
        <p:nvSpPr>
          <p:cNvPr id="4" name="Rectangle 3">
            <a:extLst>
              <a:ext uri="{FF2B5EF4-FFF2-40B4-BE49-F238E27FC236}">
                <a16:creationId xmlns:a16="http://schemas.microsoft.com/office/drawing/2014/main" id="{091106D4-5975-8E63-1A2F-19D24D68056D}"/>
              </a:ext>
            </a:extLst>
          </p:cNvPr>
          <p:cNvSpPr/>
          <p:nvPr/>
        </p:nvSpPr>
        <p:spPr>
          <a:xfrm>
            <a:off x="6741847" y="5845571"/>
            <a:ext cx="1390547" cy="32292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2620932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Lab 5:</a:t>
            </a:r>
            <a:endParaRPr/>
          </a:p>
        </p:txBody>
      </p:sp>
      <p:sp>
        <p:nvSpPr>
          <p:cNvPr id="90" name="Google Shape;90;p19"/>
          <p:cNvSpPr txBox="1">
            <a:spLocks noGrp="1"/>
          </p:cNvSpPr>
          <p:nvPr>
            <p:ph type="body" idx="1"/>
          </p:nvPr>
        </p:nvSpPr>
        <p:spPr>
          <a:xfrm>
            <a:off x="415601" y="1536633"/>
            <a:ext cx="5186129" cy="4555200"/>
          </a:xfrm>
          <a:prstGeom prst="rect">
            <a:avLst/>
          </a:prstGeom>
        </p:spPr>
        <p:txBody>
          <a:bodyPr spcFirstLastPara="1" vert="horz" wrap="square" lIns="121900" tIns="121900" rIns="121900" bIns="121900" rtlCol="0" anchor="t" anchorCtr="0">
            <a:normAutofit/>
          </a:bodyPr>
          <a:lstStyle/>
          <a:p>
            <a:pPr algn="just"/>
            <a:r>
              <a:rPr lang="en" sz="2133" dirty="0"/>
              <a:t>Step 5: We can save the </a:t>
            </a:r>
            <a:r>
              <a:rPr lang="en" sz="2133" b="1" dirty="0"/>
              <a:t>Image</a:t>
            </a:r>
            <a:r>
              <a:rPr lang="en" sz="2133" dirty="0"/>
              <a:t> and/or </a:t>
            </a:r>
            <a:r>
              <a:rPr lang="en" sz="2133" b="1" dirty="0"/>
              <a:t>Memory</a:t>
            </a:r>
            <a:r>
              <a:rPr lang="en" sz="2133" dirty="0"/>
              <a:t> string in text file format. In this lab, we will save Image strings. Choose </a:t>
            </a:r>
            <a:r>
              <a:rPr lang="en" sz="2133" b="1" dirty="0"/>
              <a:t>Image</a:t>
            </a:r>
            <a:r>
              <a:rPr lang="en" sz="2133" dirty="0"/>
              <a:t> radio button then </a:t>
            </a:r>
            <a:r>
              <a:rPr lang="en" sz="2133" b="1" dirty="0"/>
              <a:t>Save</a:t>
            </a:r>
            <a:r>
              <a:rPr lang="en" sz="2133" dirty="0"/>
              <a:t>, specifying a location to save the file. </a:t>
            </a:r>
            <a:endParaRPr sz="2133" dirty="0"/>
          </a:p>
        </p:txBody>
      </p:sp>
      <p:pic>
        <p:nvPicPr>
          <p:cNvPr id="3" name="Picture 2">
            <a:extLst>
              <a:ext uri="{FF2B5EF4-FFF2-40B4-BE49-F238E27FC236}">
                <a16:creationId xmlns:a16="http://schemas.microsoft.com/office/drawing/2014/main" id="{0644E6E0-7E80-44E4-E9DB-294EC8BCD141}"/>
              </a:ext>
            </a:extLst>
          </p:cNvPr>
          <p:cNvPicPr>
            <a:picLocks noChangeAspect="1"/>
          </p:cNvPicPr>
          <p:nvPr/>
        </p:nvPicPr>
        <p:blipFill>
          <a:blip r:embed="rId3"/>
          <a:stretch>
            <a:fillRect/>
          </a:stretch>
        </p:blipFill>
        <p:spPr>
          <a:xfrm>
            <a:off x="5990554" y="1356967"/>
            <a:ext cx="5693996" cy="4410843"/>
          </a:xfrm>
          <a:prstGeom prst="rect">
            <a:avLst/>
          </a:prstGeom>
        </p:spPr>
      </p:pic>
    </p:spTree>
    <p:extLst>
      <p:ext uri="{BB962C8B-B14F-4D97-AF65-F5344CB8AC3E}">
        <p14:creationId xmlns:p14="http://schemas.microsoft.com/office/powerpoint/2010/main" val="38732821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Lab 5:</a:t>
            </a:r>
            <a:endParaRPr/>
          </a:p>
        </p:txBody>
      </p:sp>
      <p:sp>
        <p:nvSpPr>
          <p:cNvPr id="96" name="Google Shape;96;p20"/>
          <p:cNvSpPr txBox="1">
            <a:spLocks noGrp="1"/>
          </p:cNvSpPr>
          <p:nvPr>
            <p:ph type="body" idx="1"/>
          </p:nvPr>
        </p:nvSpPr>
        <p:spPr>
          <a:xfrm>
            <a:off x="415601" y="1536633"/>
            <a:ext cx="5166359" cy="4555200"/>
          </a:xfrm>
          <a:prstGeom prst="rect">
            <a:avLst/>
          </a:prstGeom>
        </p:spPr>
        <p:txBody>
          <a:bodyPr spcFirstLastPara="1" vert="horz" wrap="square" lIns="121900" tIns="121900" rIns="121900" bIns="121900" rtlCol="0" anchor="t" anchorCtr="0">
            <a:normAutofit/>
          </a:bodyPr>
          <a:lstStyle/>
          <a:p>
            <a:pPr algn="just"/>
            <a:r>
              <a:rPr lang="en" sz="2133" dirty="0"/>
              <a:t>Step 6: We can search for </a:t>
            </a:r>
            <a:r>
              <a:rPr lang="en" sz="2133" b="1" dirty="0"/>
              <a:t>DLL</a:t>
            </a:r>
            <a:r>
              <a:rPr lang="en" sz="2133" dirty="0"/>
              <a:t> on the Internet by </a:t>
            </a:r>
            <a:r>
              <a:rPr lang="en" sz="2133" b="1" dirty="0"/>
              <a:t>Search Online </a:t>
            </a:r>
            <a:r>
              <a:rPr lang="en" sz="2133" dirty="0"/>
              <a:t>option. </a:t>
            </a:r>
            <a:r>
              <a:rPr lang="en" sz="2133" b="1" dirty="0"/>
              <a:t>Right-click</a:t>
            </a:r>
            <a:r>
              <a:rPr lang="en" sz="2133" dirty="0"/>
              <a:t> on selected DLL and choose </a:t>
            </a:r>
            <a:r>
              <a:rPr lang="en" sz="2133" b="1" dirty="0"/>
              <a:t>DLL &gt; Search Online </a:t>
            </a:r>
            <a:endParaRPr sz="2133" b="1" dirty="0"/>
          </a:p>
        </p:txBody>
      </p:sp>
      <p:pic>
        <p:nvPicPr>
          <p:cNvPr id="3" name="Picture 2">
            <a:extLst>
              <a:ext uri="{FF2B5EF4-FFF2-40B4-BE49-F238E27FC236}">
                <a16:creationId xmlns:a16="http://schemas.microsoft.com/office/drawing/2014/main" id="{56FC4451-DDE4-4ECC-6349-D5FAEE9CDB8F}"/>
              </a:ext>
            </a:extLst>
          </p:cNvPr>
          <p:cNvPicPr>
            <a:picLocks noChangeAspect="1"/>
          </p:cNvPicPr>
          <p:nvPr/>
        </p:nvPicPr>
        <p:blipFill>
          <a:blip r:embed="rId3"/>
          <a:stretch>
            <a:fillRect/>
          </a:stretch>
        </p:blipFill>
        <p:spPr>
          <a:xfrm>
            <a:off x="5961299" y="1422892"/>
            <a:ext cx="5815101" cy="3803192"/>
          </a:xfrm>
          <a:prstGeom prst="rect">
            <a:avLst/>
          </a:prstGeom>
        </p:spPr>
      </p:pic>
    </p:spTree>
    <p:extLst>
      <p:ext uri="{BB962C8B-B14F-4D97-AF65-F5344CB8AC3E}">
        <p14:creationId xmlns:p14="http://schemas.microsoft.com/office/powerpoint/2010/main" val="38802225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Lab 5:</a:t>
            </a:r>
            <a:endParaRPr/>
          </a:p>
        </p:txBody>
      </p:sp>
      <p:sp>
        <p:nvSpPr>
          <p:cNvPr id="102" name="Google Shape;102;p21"/>
          <p:cNvSpPr txBox="1">
            <a:spLocks noGrp="1"/>
          </p:cNvSpPr>
          <p:nvPr>
            <p:ph type="body" idx="1"/>
          </p:nvPr>
        </p:nvSpPr>
        <p:spPr>
          <a:xfrm>
            <a:off x="415600" y="1536633"/>
            <a:ext cx="5192720" cy="4555200"/>
          </a:xfrm>
          <a:prstGeom prst="rect">
            <a:avLst/>
          </a:prstGeom>
        </p:spPr>
        <p:txBody>
          <a:bodyPr spcFirstLastPara="1" vert="horz" wrap="square" lIns="121900" tIns="121900" rIns="121900" bIns="121900" rtlCol="0" anchor="t" anchorCtr="0">
            <a:normAutofit/>
          </a:bodyPr>
          <a:lstStyle/>
          <a:p>
            <a:pPr algn="just"/>
            <a:r>
              <a:rPr lang="en" sz="2133" dirty="0"/>
              <a:t>Step 7: To view handle of process, select process and choose </a:t>
            </a:r>
            <a:r>
              <a:rPr lang="en" sz="2133" b="1" dirty="0"/>
              <a:t>View &gt; Lower Pane View &gt; Handle (or Ctrl H)</a:t>
            </a:r>
            <a:r>
              <a:rPr lang="en" sz="2133" dirty="0"/>
              <a:t>. Now, lower pane will display the handle information </a:t>
            </a:r>
            <a:endParaRPr sz="2133" dirty="0"/>
          </a:p>
        </p:txBody>
      </p:sp>
      <p:pic>
        <p:nvPicPr>
          <p:cNvPr id="3" name="Picture 2">
            <a:extLst>
              <a:ext uri="{FF2B5EF4-FFF2-40B4-BE49-F238E27FC236}">
                <a16:creationId xmlns:a16="http://schemas.microsoft.com/office/drawing/2014/main" id="{AD4197F7-20A8-092D-E709-80A65D79AFC6}"/>
              </a:ext>
            </a:extLst>
          </p:cNvPr>
          <p:cNvPicPr>
            <a:picLocks noChangeAspect="1"/>
          </p:cNvPicPr>
          <p:nvPr/>
        </p:nvPicPr>
        <p:blipFill>
          <a:blip r:embed="rId3"/>
          <a:stretch>
            <a:fillRect/>
          </a:stretch>
        </p:blipFill>
        <p:spPr>
          <a:xfrm>
            <a:off x="5679333" y="1356967"/>
            <a:ext cx="6097068" cy="4555200"/>
          </a:xfrm>
          <a:prstGeom prst="rect">
            <a:avLst/>
          </a:prstGeom>
        </p:spPr>
      </p:pic>
    </p:spTree>
    <p:extLst>
      <p:ext uri="{BB962C8B-B14F-4D97-AF65-F5344CB8AC3E}">
        <p14:creationId xmlns:p14="http://schemas.microsoft.com/office/powerpoint/2010/main" val="35607199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Lab 5:</a:t>
            </a:r>
            <a:endParaRPr/>
          </a:p>
        </p:txBody>
      </p:sp>
      <p:sp>
        <p:nvSpPr>
          <p:cNvPr id="108" name="Google Shape;108;p22"/>
          <p:cNvSpPr txBox="1">
            <a:spLocks noGrp="1"/>
          </p:cNvSpPr>
          <p:nvPr>
            <p:ph type="body" idx="1"/>
          </p:nvPr>
        </p:nvSpPr>
        <p:spPr>
          <a:xfrm>
            <a:off x="415600" y="1536633"/>
            <a:ext cx="5225672" cy="4555200"/>
          </a:xfrm>
          <a:prstGeom prst="rect">
            <a:avLst/>
          </a:prstGeom>
        </p:spPr>
        <p:txBody>
          <a:bodyPr spcFirstLastPara="1" vert="horz" wrap="square" lIns="121900" tIns="121900" rIns="121900" bIns="121900" rtlCol="0" anchor="t" anchorCtr="0">
            <a:normAutofit/>
          </a:bodyPr>
          <a:lstStyle/>
          <a:p>
            <a:pPr algn="just"/>
            <a:r>
              <a:rPr lang="en" sz="2133" dirty="0"/>
              <a:t>Step 8: To see handle properties, </a:t>
            </a:r>
            <a:r>
              <a:rPr lang="en" sz="2133" b="1" dirty="0"/>
              <a:t>right-click </a:t>
            </a:r>
            <a:r>
              <a:rPr lang="en" sz="2133" dirty="0"/>
              <a:t>on required handle and select </a:t>
            </a:r>
            <a:r>
              <a:rPr lang="en" sz="2133" b="1" dirty="0"/>
              <a:t>Properties</a:t>
            </a:r>
            <a:r>
              <a:rPr lang="en" sz="2133" dirty="0"/>
              <a:t> (or </a:t>
            </a:r>
            <a:r>
              <a:rPr lang="en" sz="2133" b="1" dirty="0"/>
              <a:t>Handle &gt; Properties</a:t>
            </a:r>
            <a:r>
              <a:rPr lang="en" sz="2133" dirty="0"/>
              <a:t> from toolbar). Properties window will appear, including </a:t>
            </a:r>
            <a:r>
              <a:rPr lang="en" sz="2133" b="1" dirty="0"/>
              <a:t>Details tab </a:t>
            </a:r>
            <a:r>
              <a:rPr lang="en" sz="2133" dirty="0"/>
              <a:t>(show basis information) and </a:t>
            </a:r>
            <a:r>
              <a:rPr lang="en" sz="2133" b="1" dirty="0"/>
              <a:t>Security tab </a:t>
            </a:r>
            <a:r>
              <a:rPr lang="en" sz="2133" dirty="0"/>
              <a:t>(give the information about the level of security assigned to each group or user).</a:t>
            </a:r>
            <a:endParaRPr sz="2133" dirty="0"/>
          </a:p>
        </p:txBody>
      </p:sp>
      <p:pic>
        <p:nvPicPr>
          <p:cNvPr id="3" name="Picture 2">
            <a:extLst>
              <a:ext uri="{FF2B5EF4-FFF2-40B4-BE49-F238E27FC236}">
                <a16:creationId xmlns:a16="http://schemas.microsoft.com/office/drawing/2014/main" id="{8734ACA3-71D4-C4BC-07F3-6D36766E2E0B}"/>
              </a:ext>
            </a:extLst>
          </p:cNvPr>
          <p:cNvPicPr>
            <a:picLocks noChangeAspect="1"/>
          </p:cNvPicPr>
          <p:nvPr/>
        </p:nvPicPr>
        <p:blipFill>
          <a:blip r:embed="rId3"/>
          <a:stretch>
            <a:fillRect/>
          </a:stretch>
        </p:blipFill>
        <p:spPr>
          <a:xfrm>
            <a:off x="6274145" y="561537"/>
            <a:ext cx="5225673" cy="5582913"/>
          </a:xfrm>
          <a:prstGeom prst="rect">
            <a:avLst/>
          </a:prstGeom>
        </p:spPr>
      </p:pic>
      <p:sp>
        <p:nvSpPr>
          <p:cNvPr id="4" name="Rectangle 3">
            <a:extLst>
              <a:ext uri="{FF2B5EF4-FFF2-40B4-BE49-F238E27FC236}">
                <a16:creationId xmlns:a16="http://schemas.microsoft.com/office/drawing/2014/main" id="{55009F7C-1933-3030-D54F-F973E2880B86}"/>
              </a:ext>
            </a:extLst>
          </p:cNvPr>
          <p:cNvSpPr/>
          <p:nvPr/>
        </p:nvSpPr>
        <p:spPr>
          <a:xfrm>
            <a:off x="6372793" y="932305"/>
            <a:ext cx="1100575" cy="33610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Rectangle 4">
            <a:extLst>
              <a:ext uri="{FF2B5EF4-FFF2-40B4-BE49-F238E27FC236}">
                <a16:creationId xmlns:a16="http://schemas.microsoft.com/office/drawing/2014/main" id="{4B8061D8-91BA-CB78-8B84-ABC6B1F227FB}"/>
              </a:ext>
            </a:extLst>
          </p:cNvPr>
          <p:cNvSpPr/>
          <p:nvPr/>
        </p:nvSpPr>
        <p:spPr>
          <a:xfrm>
            <a:off x="6616633" y="1619406"/>
            <a:ext cx="4540696" cy="123725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6" name="Picture 5">
            <a:extLst>
              <a:ext uri="{FF2B5EF4-FFF2-40B4-BE49-F238E27FC236}">
                <a16:creationId xmlns:a16="http://schemas.microsoft.com/office/drawing/2014/main" id="{451BEB29-5D1F-996B-3228-25458D68FA4A}"/>
              </a:ext>
            </a:extLst>
          </p:cNvPr>
          <p:cNvPicPr>
            <a:picLocks noChangeAspect="1"/>
          </p:cNvPicPr>
          <p:nvPr/>
        </p:nvPicPr>
        <p:blipFill>
          <a:blip r:embed="rId4"/>
          <a:stretch>
            <a:fillRect/>
          </a:stretch>
        </p:blipFill>
        <p:spPr>
          <a:xfrm>
            <a:off x="6274145" y="561536"/>
            <a:ext cx="5428481" cy="5839333"/>
          </a:xfrm>
          <a:prstGeom prst="rect">
            <a:avLst/>
          </a:prstGeom>
        </p:spPr>
      </p:pic>
    </p:spTree>
    <p:extLst>
      <p:ext uri="{BB962C8B-B14F-4D97-AF65-F5344CB8AC3E}">
        <p14:creationId xmlns:p14="http://schemas.microsoft.com/office/powerpoint/2010/main" val="2411125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6" presetClass="entr" presetSubtype="16"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circle(in)">
                                      <p:cBhvr>
                                        <p:cTn id="16"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Lab 5:</a:t>
            </a:r>
            <a:endParaRPr/>
          </a:p>
        </p:txBody>
      </p:sp>
      <p:sp>
        <p:nvSpPr>
          <p:cNvPr id="114" name="Google Shape;114;p23"/>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 dirty="0"/>
              <a:t>In conclusion, we can view all the processes as well as their associated DLLs and handles using Process Explorer. This tool is highly useful for examining a process (any malicious process, if found) and analyzing its associated DLL files and handles.</a:t>
            </a:r>
            <a:endParaRPr dirty="0"/>
          </a:p>
        </p:txBody>
      </p:sp>
    </p:spTree>
    <p:extLst>
      <p:ext uri="{BB962C8B-B14F-4D97-AF65-F5344CB8AC3E}">
        <p14:creationId xmlns:p14="http://schemas.microsoft.com/office/powerpoint/2010/main" val="3241984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4"/>
          <p:cNvSpPr txBox="1">
            <a:spLocks noGrp="1"/>
          </p:cNvSpPr>
          <p:nvPr>
            <p:ph type="ctrTitle"/>
          </p:nvPr>
        </p:nvSpPr>
        <p:spPr>
          <a:xfrm>
            <a:off x="415611" y="2386293"/>
            <a:ext cx="11360800" cy="2736800"/>
          </a:xfrm>
          <a:prstGeom prst="rect">
            <a:avLst/>
          </a:prstGeom>
        </p:spPr>
        <p:txBody>
          <a:bodyPr spcFirstLastPara="1" vert="horz" wrap="square" lIns="121900" tIns="121900" rIns="121900" bIns="121900" rtlCol="0" anchor="b" anchorCtr="0">
            <a:normAutofit fontScale="90000"/>
          </a:bodyPr>
          <a:lstStyle/>
          <a:p>
            <a:pPr>
              <a:spcBef>
                <a:spcPts val="0"/>
              </a:spcBef>
            </a:pPr>
            <a:r>
              <a:rPr lang="en"/>
              <a:t>Lab 6:</a:t>
            </a:r>
            <a:endParaRPr/>
          </a:p>
          <a:p>
            <a:pPr>
              <a:spcBef>
                <a:spcPts val="0"/>
              </a:spcBef>
            </a:pPr>
            <a:r>
              <a:rPr lang="en"/>
              <a:t>Viewing, Monitoring, and Analyzing Events Occurred on a Windows Machine</a:t>
            </a:r>
            <a:endParaRPr/>
          </a:p>
        </p:txBody>
      </p:sp>
    </p:spTree>
    <p:extLst>
      <p:ext uri="{BB962C8B-B14F-4D97-AF65-F5344CB8AC3E}">
        <p14:creationId xmlns:p14="http://schemas.microsoft.com/office/powerpoint/2010/main" val="3435968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Lab 6:</a:t>
            </a:r>
            <a:endParaRPr/>
          </a:p>
        </p:txBody>
      </p:sp>
      <p:sp>
        <p:nvSpPr>
          <p:cNvPr id="125" name="Google Shape;125;p25"/>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
              <a:t>Lab scenario</a:t>
            </a:r>
            <a:endParaRPr/>
          </a:p>
          <a:p>
            <a:pPr marL="0" indent="0">
              <a:spcBef>
                <a:spcPts val="1600"/>
              </a:spcBef>
              <a:buNone/>
            </a:pPr>
            <a:r>
              <a:rPr lang="en"/>
              <a:t>Attackers have infiltrated and made certain changes to the systems at the office, involving the hardware configurations, service running, operating systems and some other critical programs, to steal private and sensitive information. To solve this problem, investigators must examine all event logs pertaining to affected systems including security logs, systems logs, and applications logs to analyze. </a:t>
            </a:r>
            <a:endParaRPr/>
          </a:p>
          <a:p>
            <a:pPr>
              <a:spcBef>
                <a:spcPts val="1600"/>
              </a:spcBef>
            </a:pPr>
            <a:r>
              <a:rPr lang="en"/>
              <a:t>Lab objective </a:t>
            </a:r>
            <a:endParaRPr/>
          </a:p>
          <a:p>
            <a:pPr marL="0" indent="0">
              <a:spcBef>
                <a:spcPts val="1600"/>
              </a:spcBef>
              <a:spcAft>
                <a:spcPts val="1600"/>
              </a:spcAft>
              <a:buNone/>
            </a:pPr>
            <a:r>
              <a:rPr lang="en"/>
              <a:t>Learn how to view, monitor, and analyze various event logs </a:t>
            </a:r>
            <a:endParaRPr/>
          </a:p>
        </p:txBody>
      </p:sp>
    </p:spTree>
    <p:extLst>
      <p:ext uri="{BB962C8B-B14F-4D97-AF65-F5344CB8AC3E}">
        <p14:creationId xmlns:p14="http://schemas.microsoft.com/office/powerpoint/2010/main" val="829539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6A712-60DA-F749-5F49-C70B5151EB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748247-E489-1921-E8D1-5AB8B8F62D7A}"/>
              </a:ext>
            </a:extLst>
          </p:cNvPr>
          <p:cNvSpPr>
            <a:spLocks noGrp="1"/>
          </p:cNvSpPr>
          <p:nvPr>
            <p:ph type="title"/>
          </p:nvPr>
        </p:nvSpPr>
        <p:spPr/>
        <p:txBody>
          <a:bodyPr/>
          <a:lstStyle/>
          <a:p>
            <a:r>
              <a:rPr lang="en-US" dirty="0"/>
              <a:t>LAB 1 : Acquiring Volatile Information from a Live Windows System </a:t>
            </a:r>
          </a:p>
        </p:txBody>
      </p:sp>
      <p:sp>
        <p:nvSpPr>
          <p:cNvPr id="3" name="Content Placeholder 2">
            <a:extLst>
              <a:ext uri="{FF2B5EF4-FFF2-40B4-BE49-F238E27FC236}">
                <a16:creationId xmlns:a16="http://schemas.microsoft.com/office/drawing/2014/main" id="{300782F3-98BB-6C05-419D-25588E571886}"/>
              </a:ext>
            </a:extLst>
          </p:cNvPr>
          <p:cNvSpPr>
            <a:spLocks noGrp="1"/>
          </p:cNvSpPr>
          <p:nvPr>
            <p:ph idx="1"/>
          </p:nvPr>
        </p:nvSpPr>
        <p:spPr>
          <a:xfrm>
            <a:off x="838200" y="1825625"/>
            <a:ext cx="5638102" cy="4351338"/>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
        <p:nvSpPr>
          <p:cNvPr id="6" name="TextBox 5">
            <a:extLst>
              <a:ext uri="{FF2B5EF4-FFF2-40B4-BE49-F238E27FC236}">
                <a16:creationId xmlns:a16="http://schemas.microsoft.com/office/drawing/2014/main" id="{08759CDA-DF13-FACC-9EF1-D6FFCE180F25}"/>
              </a:ext>
            </a:extLst>
          </p:cNvPr>
          <p:cNvSpPr txBox="1"/>
          <p:nvPr/>
        </p:nvSpPr>
        <p:spPr>
          <a:xfrm>
            <a:off x="6797699" y="4657627"/>
            <a:ext cx="4890783" cy="203132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t>To list the logon sessions, their types, and the processes running under them, use the -p switch in combination with LogonSessions64.exe. All the running processes associated with each session will be displayed under the UPN section as shown in the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25" name="Arrow: Right 24">
            <a:extLst>
              <a:ext uri="{FF2B5EF4-FFF2-40B4-BE49-F238E27FC236}">
                <a16:creationId xmlns:a16="http://schemas.microsoft.com/office/drawing/2014/main" id="{704FC0FA-5BA0-2B2E-C312-2EC424B8B7AD}"/>
              </a:ext>
            </a:extLst>
          </p:cNvPr>
          <p:cNvSpPr/>
          <p:nvPr/>
        </p:nvSpPr>
        <p:spPr>
          <a:xfrm>
            <a:off x="5653676" y="3429056"/>
            <a:ext cx="679507" cy="369116"/>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a:extLst>
              <a:ext uri="{FF2B5EF4-FFF2-40B4-BE49-F238E27FC236}">
                <a16:creationId xmlns:a16="http://schemas.microsoft.com/office/drawing/2014/main" id="{46417340-C837-ADB7-9359-8260F20DC82F}"/>
              </a:ext>
            </a:extLst>
          </p:cNvPr>
          <p:cNvSpPr>
            <a:spLocks noChangeAspect="1" noChangeArrowheads="1"/>
          </p:cNvSpPr>
          <p:nvPr/>
        </p:nvSpPr>
        <p:spPr bwMode="auto">
          <a:xfrm>
            <a:off x="3309938" y="1533525"/>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a:extLst>
              <a:ext uri="{FF2B5EF4-FFF2-40B4-BE49-F238E27FC236}">
                <a16:creationId xmlns:a16="http://schemas.microsoft.com/office/drawing/2014/main" id="{6A475BD8-B8DB-9BA0-7D7B-623C3AB9649A}"/>
              </a:ext>
            </a:extLst>
          </p:cNvPr>
          <p:cNvSpPr>
            <a:spLocks noChangeAspect="1" noChangeArrowheads="1"/>
          </p:cNvSpPr>
          <p:nvPr/>
        </p:nvSpPr>
        <p:spPr bwMode="auto">
          <a:xfrm>
            <a:off x="3416797" y="846160"/>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a:extLst>
              <a:ext uri="{FF2B5EF4-FFF2-40B4-BE49-F238E27FC236}">
                <a16:creationId xmlns:a16="http://schemas.microsoft.com/office/drawing/2014/main" id="{682F029E-821B-3013-2988-89AD2D664AB9}"/>
              </a:ext>
            </a:extLst>
          </p:cNvPr>
          <p:cNvSpPr>
            <a:spLocks noChangeAspect="1" noChangeArrowheads="1"/>
          </p:cNvSpPr>
          <p:nvPr/>
        </p:nvSpPr>
        <p:spPr bwMode="auto">
          <a:xfrm>
            <a:off x="4129088" y="2085975"/>
            <a:ext cx="3933825" cy="2686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7">
            <a:extLst>
              <a:ext uri="{FF2B5EF4-FFF2-40B4-BE49-F238E27FC236}">
                <a16:creationId xmlns:a16="http://schemas.microsoft.com/office/drawing/2014/main" id="{AA3F0F38-3A35-8D10-C1F4-0A4D81354DAC}"/>
              </a:ext>
            </a:extLst>
          </p:cNvPr>
          <p:cNvSpPr>
            <a:spLocks noChangeArrowheads="1"/>
          </p:cNvSpPr>
          <p:nvPr/>
        </p:nvSpPr>
        <p:spPr bwMode="auto">
          <a:xfrm>
            <a:off x="516803" y="4657627"/>
            <a:ext cx="506636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t>The utility will now list the currently active logon sessions.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2BF87877-06D5-A9B7-D649-85121423B2B7}"/>
              </a:ext>
            </a:extLst>
          </p:cNvPr>
          <p:cNvPicPr>
            <a:picLocks noChangeAspect="1"/>
          </p:cNvPicPr>
          <p:nvPr/>
        </p:nvPicPr>
        <p:blipFill>
          <a:blip r:embed="rId2"/>
          <a:stretch>
            <a:fillRect/>
          </a:stretch>
        </p:blipFill>
        <p:spPr>
          <a:xfrm>
            <a:off x="619827" y="1948154"/>
            <a:ext cx="3844524" cy="2554473"/>
          </a:xfrm>
          <a:prstGeom prst="rect">
            <a:avLst/>
          </a:prstGeom>
        </p:spPr>
      </p:pic>
      <p:pic>
        <p:nvPicPr>
          <p:cNvPr id="12" name="Picture 11">
            <a:extLst>
              <a:ext uri="{FF2B5EF4-FFF2-40B4-BE49-F238E27FC236}">
                <a16:creationId xmlns:a16="http://schemas.microsoft.com/office/drawing/2014/main" id="{E9DE00D2-6635-1E3A-7E49-DEBEC07F8E05}"/>
              </a:ext>
            </a:extLst>
          </p:cNvPr>
          <p:cNvPicPr>
            <a:picLocks noChangeAspect="1"/>
          </p:cNvPicPr>
          <p:nvPr/>
        </p:nvPicPr>
        <p:blipFill>
          <a:blip r:embed="rId3"/>
          <a:stretch>
            <a:fillRect/>
          </a:stretch>
        </p:blipFill>
        <p:spPr>
          <a:xfrm>
            <a:off x="6852941" y="1948154"/>
            <a:ext cx="3997728" cy="2554473"/>
          </a:xfrm>
          <a:prstGeom prst="rect">
            <a:avLst/>
          </a:prstGeom>
        </p:spPr>
      </p:pic>
    </p:spTree>
    <p:extLst>
      <p:ext uri="{BB962C8B-B14F-4D97-AF65-F5344CB8AC3E}">
        <p14:creationId xmlns:p14="http://schemas.microsoft.com/office/powerpoint/2010/main" val="8373521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Lab 6:</a:t>
            </a:r>
            <a:endParaRPr/>
          </a:p>
        </p:txBody>
      </p:sp>
      <p:sp>
        <p:nvSpPr>
          <p:cNvPr id="131" name="Google Shape;131;p26"/>
          <p:cNvSpPr txBox="1">
            <a:spLocks noGrp="1"/>
          </p:cNvSpPr>
          <p:nvPr>
            <p:ph type="body" idx="1"/>
          </p:nvPr>
        </p:nvSpPr>
        <p:spPr>
          <a:xfrm>
            <a:off x="415601" y="1536633"/>
            <a:ext cx="5370657" cy="4555200"/>
          </a:xfrm>
          <a:prstGeom prst="rect">
            <a:avLst/>
          </a:prstGeom>
        </p:spPr>
        <p:txBody>
          <a:bodyPr spcFirstLastPara="1" vert="horz" wrap="square" lIns="121900" tIns="121900" rIns="121900" bIns="121900" rtlCol="0" anchor="t" anchorCtr="0">
            <a:normAutofit/>
          </a:bodyPr>
          <a:lstStyle/>
          <a:p>
            <a:pPr algn="just"/>
            <a:r>
              <a:rPr lang="en" sz="2133" dirty="0"/>
              <a:t>Step 1: Executing </a:t>
            </a:r>
            <a:r>
              <a:rPr lang="en" sz="2133" b="1" dirty="0"/>
              <a:t>Event Log Explorer (or Ctrl O)</a:t>
            </a:r>
            <a:r>
              <a:rPr lang="en" sz="2133" dirty="0"/>
              <a:t>, we will use the evidence file </a:t>
            </a:r>
            <a:r>
              <a:rPr lang="en" sz="2133" b="1" dirty="0"/>
              <a:t>Brute Force.evtx</a:t>
            </a:r>
            <a:r>
              <a:rPr lang="en" sz="2133" dirty="0"/>
              <a:t> to examine the event logs that have been recorded on the host machine. Click </a:t>
            </a:r>
            <a:r>
              <a:rPr lang="en" sz="2133" b="1" dirty="0"/>
              <a:t>Open Event Log File icon </a:t>
            </a:r>
            <a:r>
              <a:rPr lang="en" sz="2133" dirty="0"/>
              <a:t>then navigating the </a:t>
            </a:r>
            <a:r>
              <a:rPr lang="en" sz="2133" b="1" dirty="0"/>
              <a:t>Brute Force.evtx</a:t>
            </a:r>
            <a:r>
              <a:rPr lang="en" sz="2133" dirty="0"/>
              <a:t> and click </a:t>
            </a:r>
            <a:r>
              <a:rPr lang="en" sz="2133" b="1" dirty="0"/>
              <a:t>Open</a:t>
            </a:r>
            <a:endParaRPr sz="2133" b="1" dirty="0"/>
          </a:p>
        </p:txBody>
      </p:sp>
      <p:pic>
        <p:nvPicPr>
          <p:cNvPr id="3" name="Picture 2">
            <a:extLst>
              <a:ext uri="{FF2B5EF4-FFF2-40B4-BE49-F238E27FC236}">
                <a16:creationId xmlns:a16="http://schemas.microsoft.com/office/drawing/2014/main" id="{759D1F17-CAE3-3C4F-59C6-82206A3AFD5D}"/>
              </a:ext>
            </a:extLst>
          </p:cNvPr>
          <p:cNvPicPr>
            <a:picLocks noChangeAspect="1"/>
          </p:cNvPicPr>
          <p:nvPr/>
        </p:nvPicPr>
        <p:blipFill>
          <a:blip r:embed="rId3"/>
          <a:stretch>
            <a:fillRect/>
          </a:stretch>
        </p:blipFill>
        <p:spPr>
          <a:xfrm>
            <a:off x="6096001" y="1536634"/>
            <a:ext cx="5801313" cy="4283943"/>
          </a:xfrm>
          <a:prstGeom prst="rect">
            <a:avLst/>
          </a:prstGeom>
        </p:spPr>
      </p:pic>
    </p:spTree>
    <p:extLst>
      <p:ext uri="{BB962C8B-B14F-4D97-AF65-F5344CB8AC3E}">
        <p14:creationId xmlns:p14="http://schemas.microsoft.com/office/powerpoint/2010/main" val="16250261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99DFC0CE-07F4-A938-E688-8D0DA6B5E013}"/>
            </a:ext>
          </a:extLst>
        </p:cNvPr>
        <p:cNvGrpSpPr/>
        <p:nvPr/>
      </p:nvGrpSpPr>
      <p:grpSpPr>
        <a:xfrm>
          <a:off x="0" y="0"/>
          <a:ext cx="0" cy="0"/>
          <a:chOff x="0" y="0"/>
          <a:chExt cx="0" cy="0"/>
        </a:xfrm>
      </p:grpSpPr>
      <p:sp>
        <p:nvSpPr>
          <p:cNvPr id="130" name="Google Shape;130;p26">
            <a:extLst>
              <a:ext uri="{FF2B5EF4-FFF2-40B4-BE49-F238E27FC236}">
                <a16:creationId xmlns:a16="http://schemas.microsoft.com/office/drawing/2014/main" id="{BCECB303-FB38-7F6C-7026-C8D9F9DED7D6}"/>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Lab 6:</a:t>
            </a:r>
            <a:endParaRPr/>
          </a:p>
        </p:txBody>
      </p:sp>
      <p:sp>
        <p:nvSpPr>
          <p:cNvPr id="131" name="Google Shape;131;p26">
            <a:extLst>
              <a:ext uri="{FF2B5EF4-FFF2-40B4-BE49-F238E27FC236}">
                <a16:creationId xmlns:a16="http://schemas.microsoft.com/office/drawing/2014/main" id="{7A7003EA-4B93-713E-0064-8F89AC645280}"/>
              </a:ext>
            </a:extLst>
          </p:cNvPr>
          <p:cNvSpPr txBox="1">
            <a:spLocks noGrp="1"/>
          </p:cNvSpPr>
          <p:nvPr>
            <p:ph type="body" idx="1"/>
          </p:nvPr>
        </p:nvSpPr>
        <p:spPr>
          <a:xfrm>
            <a:off x="415601" y="1536633"/>
            <a:ext cx="4048824" cy="4555200"/>
          </a:xfrm>
          <a:prstGeom prst="rect">
            <a:avLst/>
          </a:prstGeom>
        </p:spPr>
        <p:txBody>
          <a:bodyPr spcFirstLastPara="1" vert="horz" wrap="square" lIns="121900" tIns="121900" rIns="121900" bIns="121900" rtlCol="0" anchor="t" anchorCtr="0">
            <a:normAutofit/>
          </a:bodyPr>
          <a:lstStyle/>
          <a:p>
            <a:pPr algn="just"/>
            <a:r>
              <a:rPr lang="en-US" sz="2133" b="1" dirty="0"/>
              <a:t>EVE application </a:t>
            </a:r>
            <a:r>
              <a:rPr lang="en-US" sz="2133" dirty="0"/>
              <a:t>will load the selected log file and display its log entries in the right pane </a:t>
            </a:r>
          </a:p>
          <a:p>
            <a:pPr algn="just"/>
            <a:r>
              <a:rPr lang="en-US" sz="2133" dirty="0"/>
              <a:t>The events displayed in the right pane are arranged the latest events listed at the top. Scrolling down will show older events</a:t>
            </a:r>
            <a:endParaRPr sz="2133" dirty="0"/>
          </a:p>
        </p:txBody>
      </p:sp>
      <p:pic>
        <p:nvPicPr>
          <p:cNvPr id="4" name="Picture 3">
            <a:extLst>
              <a:ext uri="{FF2B5EF4-FFF2-40B4-BE49-F238E27FC236}">
                <a16:creationId xmlns:a16="http://schemas.microsoft.com/office/drawing/2014/main" id="{C1D12BB8-17E5-4220-9617-A83E46F0017E}"/>
              </a:ext>
            </a:extLst>
          </p:cNvPr>
          <p:cNvPicPr>
            <a:picLocks noChangeAspect="1"/>
          </p:cNvPicPr>
          <p:nvPr/>
        </p:nvPicPr>
        <p:blipFill>
          <a:blip r:embed="rId3"/>
          <a:stretch>
            <a:fillRect/>
          </a:stretch>
        </p:blipFill>
        <p:spPr>
          <a:xfrm>
            <a:off x="4637025" y="1178767"/>
            <a:ext cx="7139375" cy="5270932"/>
          </a:xfrm>
          <a:prstGeom prst="rect">
            <a:avLst/>
          </a:prstGeom>
        </p:spPr>
      </p:pic>
      <p:sp>
        <p:nvSpPr>
          <p:cNvPr id="2" name="Rectangle 1">
            <a:extLst>
              <a:ext uri="{FF2B5EF4-FFF2-40B4-BE49-F238E27FC236}">
                <a16:creationId xmlns:a16="http://schemas.microsoft.com/office/drawing/2014/main" id="{4939FF63-BBBB-B5E2-A18D-A8D04CBED0D8}"/>
              </a:ext>
            </a:extLst>
          </p:cNvPr>
          <p:cNvSpPr/>
          <p:nvPr/>
        </p:nvSpPr>
        <p:spPr>
          <a:xfrm>
            <a:off x="5719483" y="1990166"/>
            <a:ext cx="6056916" cy="427446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0970558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911151DA-6A15-73ED-1B20-21894835BDD0}"/>
            </a:ext>
          </a:extLst>
        </p:cNvPr>
        <p:cNvGrpSpPr/>
        <p:nvPr/>
      </p:nvGrpSpPr>
      <p:grpSpPr>
        <a:xfrm>
          <a:off x="0" y="0"/>
          <a:ext cx="0" cy="0"/>
          <a:chOff x="0" y="0"/>
          <a:chExt cx="0" cy="0"/>
        </a:xfrm>
      </p:grpSpPr>
      <p:sp>
        <p:nvSpPr>
          <p:cNvPr id="130" name="Google Shape;130;p26">
            <a:extLst>
              <a:ext uri="{FF2B5EF4-FFF2-40B4-BE49-F238E27FC236}">
                <a16:creationId xmlns:a16="http://schemas.microsoft.com/office/drawing/2014/main" id="{BD89D704-12AB-D1F3-683E-EED9A6185877}"/>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Lab 6:</a:t>
            </a:r>
            <a:endParaRPr/>
          </a:p>
        </p:txBody>
      </p:sp>
      <p:sp>
        <p:nvSpPr>
          <p:cNvPr id="131" name="Google Shape;131;p26">
            <a:extLst>
              <a:ext uri="{FF2B5EF4-FFF2-40B4-BE49-F238E27FC236}">
                <a16:creationId xmlns:a16="http://schemas.microsoft.com/office/drawing/2014/main" id="{CFA55833-902D-3859-BE3A-98652C75E188}"/>
              </a:ext>
            </a:extLst>
          </p:cNvPr>
          <p:cNvSpPr txBox="1">
            <a:spLocks noGrp="1"/>
          </p:cNvSpPr>
          <p:nvPr>
            <p:ph type="body" idx="1"/>
          </p:nvPr>
        </p:nvSpPr>
        <p:spPr>
          <a:xfrm>
            <a:off x="415601" y="1536633"/>
            <a:ext cx="4048824" cy="4555200"/>
          </a:xfrm>
          <a:prstGeom prst="rect">
            <a:avLst/>
          </a:prstGeom>
        </p:spPr>
        <p:txBody>
          <a:bodyPr spcFirstLastPara="1" vert="horz" wrap="square" lIns="121900" tIns="121900" rIns="121900" bIns="121900" rtlCol="0" anchor="t" anchorCtr="0">
            <a:normAutofit/>
          </a:bodyPr>
          <a:lstStyle/>
          <a:p>
            <a:pPr algn="just"/>
            <a:r>
              <a:rPr lang="en-US" sz="2133" dirty="0"/>
              <a:t>When we select a particular security event, the Description pane in the lower will illustrate the details </a:t>
            </a:r>
          </a:p>
          <a:p>
            <a:pPr algn="just"/>
            <a:r>
              <a:rPr lang="en-US" sz="2133" dirty="0"/>
              <a:t>The image indicates that system attempted to validate the credentials for Administrator’s account</a:t>
            </a:r>
            <a:endParaRPr sz="2133" dirty="0"/>
          </a:p>
        </p:txBody>
      </p:sp>
      <p:pic>
        <p:nvPicPr>
          <p:cNvPr id="6" name="Picture 5">
            <a:extLst>
              <a:ext uri="{FF2B5EF4-FFF2-40B4-BE49-F238E27FC236}">
                <a16:creationId xmlns:a16="http://schemas.microsoft.com/office/drawing/2014/main" id="{523108B3-7E1A-13D4-FD1E-0C36E1918519}"/>
              </a:ext>
            </a:extLst>
          </p:cNvPr>
          <p:cNvPicPr>
            <a:picLocks noChangeAspect="1"/>
          </p:cNvPicPr>
          <p:nvPr/>
        </p:nvPicPr>
        <p:blipFill>
          <a:blip r:embed="rId3"/>
          <a:stretch>
            <a:fillRect/>
          </a:stretch>
        </p:blipFill>
        <p:spPr>
          <a:xfrm>
            <a:off x="4768285" y="996783"/>
            <a:ext cx="7233612" cy="5336760"/>
          </a:xfrm>
          <a:prstGeom prst="rect">
            <a:avLst/>
          </a:prstGeom>
        </p:spPr>
      </p:pic>
      <p:sp>
        <p:nvSpPr>
          <p:cNvPr id="5" name="Rectangle 4">
            <a:extLst>
              <a:ext uri="{FF2B5EF4-FFF2-40B4-BE49-F238E27FC236}">
                <a16:creationId xmlns:a16="http://schemas.microsoft.com/office/drawing/2014/main" id="{C361AB0D-BA1B-B37C-1710-E79E906ED5E0}"/>
              </a:ext>
            </a:extLst>
          </p:cNvPr>
          <p:cNvSpPr/>
          <p:nvPr/>
        </p:nvSpPr>
        <p:spPr>
          <a:xfrm>
            <a:off x="5782235" y="4876805"/>
            <a:ext cx="6219660" cy="144331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8135096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77892CCE-304D-A4AE-5EF6-ABF234669280}"/>
            </a:ext>
          </a:extLst>
        </p:cNvPr>
        <p:cNvGrpSpPr/>
        <p:nvPr/>
      </p:nvGrpSpPr>
      <p:grpSpPr>
        <a:xfrm>
          <a:off x="0" y="0"/>
          <a:ext cx="0" cy="0"/>
          <a:chOff x="0" y="0"/>
          <a:chExt cx="0" cy="0"/>
        </a:xfrm>
      </p:grpSpPr>
      <p:sp>
        <p:nvSpPr>
          <p:cNvPr id="130" name="Google Shape;130;p26">
            <a:extLst>
              <a:ext uri="{FF2B5EF4-FFF2-40B4-BE49-F238E27FC236}">
                <a16:creationId xmlns:a16="http://schemas.microsoft.com/office/drawing/2014/main" id="{ABF8748B-29BD-7D6D-C068-855D60014F49}"/>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Lab 6:</a:t>
            </a:r>
            <a:endParaRPr/>
          </a:p>
        </p:txBody>
      </p:sp>
      <p:sp>
        <p:nvSpPr>
          <p:cNvPr id="131" name="Google Shape;131;p26">
            <a:extLst>
              <a:ext uri="{FF2B5EF4-FFF2-40B4-BE49-F238E27FC236}">
                <a16:creationId xmlns:a16="http://schemas.microsoft.com/office/drawing/2014/main" id="{B1805548-CE63-2C4C-2315-9E834F641845}"/>
              </a:ext>
            </a:extLst>
          </p:cNvPr>
          <p:cNvSpPr txBox="1">
            <a:spLocks noGrp="1"/>
          </p:cNvSpPr>
          <p:nvPr>
            <p:ph type="body" idx="1"/>
          </p:nvPr>
        </p:nvSpPr>
        <p:spPr>
          <a:xfrm>
            <a:off x="415601" y="1536633"/>
            <a:ext cx="4048824" cy="4555200"/>
          </a:xfrm>
          <a:prstGeom prst="rect">
            <a:avLst/>
          </a:prstGeom>
        </p:spPr>
        <p:txBody>
          <a:bodyPr spcFirstLastPara="1" vert="horz" wrap="square" lIns="121900" tIns="121900" rIns="121900" bIns="121900" rtlCol="0" anchor="t" anchorCtr="0">
            <a:normAutofit/>
          </a:bodyPr>
          <a:lstStyle/>
          <a:p>
            <a:pPr algn="just"/>
            <a:r>
              <a:rPr lang="en-US" sz="2133" dirty="0"/>
              <a:t>Step 2: Scroll down to see </a:t>
            </a:r>
            <a:r>
              <a:rPr lang="en-US" sz="2133" b="1" dirty="0"/>
              <a:t>Audit Failure </a:t>
            </a:r>
            <a:r>
              <a:rPr lang="en-US" sz="2133" dirty="0"/>
              <a:t>events</a:t>
            </a:r>
          </a:p>
          <a:p>
            <a:pPr algn="just"/>
            <a:r>
              <a:rPr lang="en-US" sz="2133" dirty="0"/>
              <a:t>To see details that pertain to the event, </a:t>
            </a:r>
            <a:r>
              <a:rPr lang="en-US" sz="2133" b="1" dirty="0"/>
              <a:t>double-click </a:t>
            </a:r>
            <a:r>
              <a:rPr lang="en-US" sz="2133" dirty="0"/>
              <a:t>on event, and the </a:t>
            </a:r>
            <a:r>
              <a:rPr lang="en-US" sz="2133" b="1" dirty="0"/>
              <a:t>Event Properties Window </a:t>
            </a:r>
            <a:r>
              <a:rPr lang="en-US" sz="2133" dirty="0"/>
              <a:t>will appear</a:t>
            </a:r>
          </a:p>
          <a:p>
            <a:pPr algn="just"/>
            <a:r>
              <a:rPr lang="en-US" sz="2133" dirty="0"/>
              <a:t>From the image, it shows a failed login attempt </a:t>
            </a:r>
            <a:r>
              <a:rPr lang="en-US" sz="2133" b="1" dirty="0"/>
              <a:t>(Event ID 4625)</a:t>
            </a:r>
          </a:p>
          <a:p>
            <a:pPr algn="just"/>
            <a:endParaRPr sz="2133" dirty="0"/>
          </a:p>
        </p:txBody>
      </p:sp>
      <p:pic>
        <p:nvPicPr>
          <p:cNvPr id="10" name="Picture 9">
            <a:extLst>
              <a:ext uri="{FF2B5EF4-FFF2-40B4-BE49-F238E27FC236}">
                <a16:creationId xmlns:a16="http://schemas.microsoft.com/office/drawing/2014/main" id="{92CDAD68-E4A7-D171-D29E-DE3B30D8754F}"/>
              </a:ext>
            </a:extLst>
          </p:cNvPr>
          <p:cNvPicPr>
            <a:picLocks noChangeAspect="1"/>
          </p:cNvPicPr>
          <p:nvPr/>
        </p:nvPicPr>
        <p:blipFill>
          <a:blip r:embed="rId3"/>
          <a:stretch>
            <a:fillRect/>
          </a:stretch>
        </p:blipFill>
        <p:spPr>
          <a:xfrm>
            <a:off x="4637657" y="886059"/>
            <a:ext cx="7245380" cy="5378575"/>
          </a:xfrm>
          <a:prstGeom prst="rect">
            <a:avLst/>
          </a:prstGeom>
        </p:spPr>
      </p:pic>
    </p:spTree>
    <p:extLst>
      <p:ext uri="{BB962C8B-B14F-4D97-AF65-F5344CB8AC3E}">
        <p14:creationId xmlns:p14="http://schemas.microsoft.com/office/powerpoint/2010/main" val="9266437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308DBFBB-1360-E7EA-2560-02D02B399B4A}"/>
            </a:ext>
          </a:extLst>
        </p:cNvPr>
        <p:cNvGrpSpPr/>
        <p:nvPr/>
      </p:nvGrpSpPr>
      <p:grpSpPr>
        <a:xfrm>
          <a:off x="0" y="0"/>
          <a:ext cx="0" cy="0"/>
          <a:chOff x="0" y="0"/>
          <a:chExt cx="0" cy="0"/>
        </a:xfrm>
      </p:grpSpPr>
      <p:sp>
        <p:nvSpPr>
          <p:cNvPr id="130" name="Google Shape;130;p26">
            <a:extLst>
              <a:ext uri="{FF2B5EF4-FFF2-40B4-BE49-F238E27FC236}">
                <a16:creationId xmlns:a16="http://schemas.microsoft.com/office/drawing/2014/main" id="{4FAC01CD-4F7A-B83C-624B-872844F263D4}"/>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Lab 6:</a:t>
            </a:r>
            <a:endParaRPr/>
          </a:p>
        </p:txBody>
      </p:sp>
      <p:sp>
        <p:nvSpPr>
          <p:cNvPr id="131" name="Google Shape;131;p26">
            <a:extLst>
              <a:ext uri="{FF2B5EF4-FFF2-40B4-BE49-F238E27FC236}">
                <a16:creationId xmlns:a16="http://schemas.microsoft.com/office/drawing/2014/main" id="{0CEEE5D4-3047-12BE-1CEE-FCBAF529B3F2}"/>
              </a:ext>
            </a:extLst>
          </p:cNvPr>
          <p:cNvSpPr txBox="1">
            <a:spLocks noGrp="1"/>
          </p:cNvSpPr>
          <p:nvPr>
            <p:ph type="body" idx="1"/>
          </p:nvPr>
        </p:nvSpPr>
        <p:spPr>
          <a:xfrm>
            <a:off x="415601" y="1536633"/>
            <a:ext cx="11124656" cy="4555200"/>
          </a:xfrm>
          <a:prstGeom prst="rect">
            <a:avLst/>
          </a:prstGeom>
        </p:spPr>
        <p:txBody>
          <a:bodyPr spcFirstLastPara="1" vert="horz" wrap="square" lIns="121900" tIns="121900" rIns="121900" bIns="121900" rtlCol="0" anchor="t" anchorCtr="0">
            <a:normAutofit/>
          </a:bodyPr>
          <a:lstStyle/>
          <a:p>
            <a:pPr algn="just"/>
            <a:r>
              <a:rPr lang="en-US" sz="2133" dirty="0"/>
              <a:t>Note that, there are multiple </a:t>
            </a:r>
            <a:r>
              <a:rPr lang="en-US" sz="2133" b="1" dirty="0"/>
              <a:t>Audit Failed </a:t>
            </a:r>
            <a:r>
              <a:rPr lang="en-US" sz="2133" dirty="0"/>
              <a:t>events followed by </a:t>
            </a:r>
            <a:r>
              <a:rPr lang="en-US" sz="2133" b="1" dirty="0"/>
              <a:t>Audit Success </a:t>
            </a:r>
            <a:r>
              <a:rPr lang="en-US" sz="2133" dirty="0"/>
              <a:t>events at the top showing successful login attempt. This means attackers might have attempted to login to the host/local machine using </a:t>
            </a:r>
            <a:r>
              <a:rPr lang="en-US" sz="2133" b="1" dirty="0"/>
              <a:t>brute force </a:t>
            </a:r>
            <a:r>
              <a:rPr lang="en-US" sz="2133" dirty="0"/>
              <a:t>attack techniques</a:t>
            </a:r>
            <a:endParaRPr lang="en-US" sz="2133" b="1" dirty="0"/>
          </a:p>
          <a:p>
            <a:pPr algn="just"/>
            <a:endParaRPr sz="2133" dirty="0"/>
          </a:p>
        </p:txBody>
      </p:sp>
      <p:pic>
        <p:nvPicPr>
          <p:cNvPr id="12" name="Picture 11">
            <a:extLst>
              <a:ext uri="{FF2B5EF4-FFF2-40B4-BE49-F238E27FC236}">
                <a16:creationId xmlns:a16="http://schemas.microsoft.com/office/drawing/2014/main" id="{1F1BB698-67DB-3C5B-6FAD-933533724B02}"/>
              </a:ext>
            </a:extLst>
          </p:cNvPr>
          <p:cNvPicPr>
            <a:picLocks noChangeAspect="1"/>
          </p:cNvPicPr>
          <p:nvPr/>
        </p:nvPicPr>
        <p:blipFill>
          <a:blip r:embed="rId3"/>
          <a:stretch>
            <a:fillRect/>
          </a:stretch>
        </p:blipFill>
        <p:spPr>
          <a:xfrm>
            <a:off x="415601" y="3429000"/>
            <a:ext cx="11269324" cy="1933544"/>
          </a:xfrm>
          <a:prstGeom prst="rect">
            <a:avLst/>
          </a:prstGeom>
        </p:spPr>
      </p:pic>
    </p:spTree>
    <p:extLst>
      <p:ext uri="{BB962C8B-B14F-4D97-AF65-F5344CB8AC3E}">
        <p14:creationId xmlns:p14="http://schemas.microsoft.com/office/powerpoint/2010/main" val="27886369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15598CF0-BA8F-0C24-5255-CD969DF056BF}"/>
            </a:ext>
          </a:extLst>
        </p:cNvPr>
        <p:cNvGrpSpPr/>
        <p:nvPr/>
      </p:nvGrpSpPr>
      <p:grpSpPr>
        <a:xfrm>
          <a:off x="0" y="0"/>
          <a:ext cx="0" cy="0"/>
          <a:chOff x="0" y="0"/>
          <a:chExt cx="0" cy="0"/>
        </a:xfrm>
      </p:grpSpPr>
      <p:sp>
        <p:nvSpPr>
          <p:cNvPr id="130" name="Google Shape;130;p26">
            <a:extLst>
              <a:ext uri="{FF2B5EF4-FFF2-40B4-BE49-F238E27FC236}">
                <a16:creationId xmlns:a16="http://schemas.microsoft.com/office/drawing/2014/main" id="{A854425F-ABCA-021D-C097-06E9A72FE69C}"/>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Lab 6:</a:t>
            </a:r>
            <a:endParaRPr/>
          </a:p>
        </p:txBody>
      </p:sp>
      <p:sp>
        <p:nvSpPr>
          <p:cNvPr id="131" name="Google Shape;131;p26">
            <a:extLst>
              <a:ext uri="{FF2B5EF4-FFF2-40B4-BE49-F238E27FC236}">
                <a16:creationId xmlns:a16="http://schemas.microsoft.com/office/drawing/2014/main" id="{D50F1011-9A4D-9919-452F-F1B2E26C622F}"/>
              </a:ext>
            </a:extLst>
          </p:cNvPr>
          <p:cNvSpPr txBox="1">
            <a:spLocks noGrp="1"/>
          </p:cNvSpPr>
          <p:nvPr>
            <p:ph type="body" idx="1"/>
          </p:nvPr>
        </p:nvSpPr>
        <p:spPr>
          <a:xfrm>
            <a:off x="415601" y="1536633"/>
            <a:ext cx="4048824" cy="4555200"/>
          </a:xfrm>
          <a:prstGeom prst="rect">
            <a:avLst/>
          </a:prstGeom>
        </p:spPr>
        <p:txBody>
          <a:bodyPr spcFirstLastPara="1" vert="horz" wrap="square" lIns="121900" tIns="121900" rIns="121900" bIns="121900" rtlCol="0" anchor="t" anchorCtr="0">
            <a:normAutofit/>
          </a:bodyPr>
          <a:lstStyle/>
          <a:p>
            <a:pPr algn="just"/>
            <a:r>
              <a:rPr lang="en-US" sz="2133" dirty="0"/>
              <a:t>Step 3: If the events recorded are very large, we can use </a:t>
            </a:r>
            <a:r>
              <a:rPr lang="en-US" sz="2133" b="1" dirty="0"/>
              <a:t>Filter. </a:t>
            </a:r>
            <a:r>
              <a:rPr lang="en-US" sz="2133" dirty="0"/>
              <a:t>Click on </a:t>
            </a:r>
            <a:r>
              <a:rPr lang="en-US" sz="2133" b="1" dirty="0"/>
              <a:t>Filter icon</a:t>
            </a:r>
            <a:r>
              <a:rPr lang="en-US" sz="2133" dirty="0"/>
              <a:t>, check </a:t>
            </a:r>
            <a:r>
              <a:rPr lang="en-US" sz="2133" b="1" dirty="0"/>
              <a:t>Audit Failure </a:t>
            </a:r>
            <a:r>
              <a:rPr lang="en-US" sz="2133" dirty="0"/>
              <a:t>and uncheck the rest, then click </a:t>
            </a:r>
            <a:r>
              <a:rPr lang="en-US" sz="2133" b="1" dirty="0"/>
              <a:t>OK</a:t>
            </a:r>
            <a:r>
              <a:rPr lang="en-US" sz="2133" dirty="0"/>
              <a:t> </a:t>
            </a:r>
            <a:endParaRPr lang="en-US" sz="2133" b="1" dirty="0"/>
          </a:p>
        </p:txBody>
      </p:sp>
      <p:pic>
        <p:nvPicPr>
          <p:cNvPr id="14" name="Picture 13">
            <a:extLst>
              <a:ext uri="{FF2B5EF4-FFF2-40B4-BE49-F238E27FC236}">
                <a16:creationId xmlns:a16="http://schemas.microsoft.com/office/drawing/2014/main" id="{B5225C6C-5E1B-FA08-FA0E-DAC85278DC11}"/>
              </a:ext>
            </a:extLst>
          </p:cNvPr>
          <p:cNvPicPr>
            <a:picLocks noChangeAspect="1"/>
          </p:cNvPicPr>
          <p:nvPr/>
        </p:nvPicPr>
        <p:blipFill>
          <a:blip r:embed="rId3"/>
          <a:stretch>
            <a:fillRect/>
          </a:stretch>
        </p:blipFill>
        <p:spPr>
          <a:xfrm>
            <a:off x="5112542" y="593368"/>
            <a:ext cx="6505717" cy="5833145"/>
          </a:xfrm>
          <a:prstGeom prst="rect">
            <a:avLst/>
          </a:prstGeom>
        </p:spPr>
      </p:pic>
    </p:spTree>
    <p:extLst>
      <p:ext uri="{BB962C8B-B14F-4D97-AF65-F5344CB8AC3E}">
        <p14:creationId xmlns:p14="http://schemas.microsoft.com/office/powerpoint/2010/main" val="23345103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BE53F87D-40A8-85D8-0ACE-9BDA52315668}"/>
            </a:ext>
          </a:extLst>
        </p:cNvPr>
        <p:cNvGrpSpPr/>
        <p:nvPr/>
      </p:nvGrpSpPr>
      <p:grpSpPr>
        <a:xfrm>
          <a:off x="0" y="0"/>
          <a:ext cx="0" cy="0"/>
          <a:chOff x="0" y="0"/>
          <a:chExt cx="0" cy="0"/>
        </a:xfrm>
      </p:grpSpPr>
      <p:sp>
        <p:nvSpPr>
          <p:cNvPr id="130" name="Google Shape;130;p26">
            <a:extLst>
              <a:ext uri="{FF2B5EF4-FFF2-40B4-BE49-F238E27FC236}">
                <a16:creationId xmlns:a16="http://schemas.microsoft.com/office/drawing/2014/main" id="{C37A149F-A85C-324F-73CC-9EE7CF5D54D2}"/>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Lab 6:</a:t>
            </a:r>
            <a:endParaRPr/>
          </a:p>
        </p:txBody>
      </p:sp>
      <p:sp>
        <p:nvSpPr>
          <p:cNvPr id="131" name="Google Shape;131;p26">
            <a:extLst>
              <a:ext uri="{FF2B5EF4-FFF2-40B4-BE49-F238E27FC236}">
                <a16:creationId xmlns:a16="http://schemas.microsoft.com/office/drawing/2014/main" id="{5F05A61C-23D5-5D2E-C979-B8D1AD1ADF1B}"/>
              </a:ext>
            </a:extLst>
          </p:cNvPr>
          <p:cNvSpPr txBox="1">
            <a:spLocks noGrp="1"/>
          </p:cNvSpPr>
          <p:nvPr>
            <p:ph type="body" idx="1"/>
          </p:nvPr>
        </p:nvSpPr>
        <p:spPr>
          <a:xfrm>
            <a:off x="415601" y="1536633"/>
            <a:ext cx="4048824" cy="4555200"/>
          </a:xfrm>
          <a:prstGeom prst="rect">
            <a:avLst/>
          </a:prstGeom>
        </p:spPr>
        <p:txBody>
          <a:bodyPr spcFirstLastPara="1" vert="horz" wrap="square" lIns="121900" tIns="121900" rIns="121900" bIns="121900" rtlCol="0" anchor="t" anchorCtr="0">
            <a:normAutofit/>
          </a:bodyPr>
          <a:lstStyle/>
          <a:p>
            <a:pPr algn="just"/>
            <a:r>
              <a:rPr lang="en-US" sz="2133" dirty="0"/>
              <a:t>Now, in the right pane, it only shows the </a:t>
            </a:r>
            <a:r>
              <a:rPr lang="en-US" sz="2133" b="1" dirty="0"/>
              <a:t>Audit Failure</a:t>
            </a:r>
          </a:p>
          <a:p>
            <a:pPr algn="just"/>
            <a:r>
              <a:rPr lang="en-US" sz="2133" dirty="0"/>
              <a:t>We can view the details in </a:t>
            </a:r>
            <a:r>
              <a:rPr lang="en-US" sz="2133" b="1" dirty="0"/>
              <a:t>Description</a:t>
            </a:r>
            <a:r>
              <a:rPr lang="en-US" sz="2133" dirty="0"/>
              <a:t> pane in the lower</a:t>
            </a:r>
          </a:p>
          <a:p>
            <a:pPr algn="just"/>
            <a:r>
              <a:rPr lang="en-US" sz="2133" dirty="0"/>
              <a:t>In Time column, we see the first seven events bear the same time, we need exploit more here</a:t>
            </a:r>
          </a:p>
          <a:p>
            <a:pPr algn="just"/>
            <a:endParaRPr lang="en-US" sz="2133" dirty="0"/>
          </a:p>
          <a:p>
            <a:pPr marL="152396" indent="0" algn="just">
              <a:buNone/>
            </a:pPr>
            <a:endParaRPr lang="en-US" sz="2133" dirty="0"/>
          </a:p>
        </p:txBody>
      </p:sp>
      <p:pic>
        <p:nvPicPr>
          <p:cNvPr id="16" name="Picture 15">
            <a:extLst>
              <a:ext uri="{FF2B5EF4-FFF2-40B4-BE49-F238E27FC236}">
                <a16:creationId xmlns:a16="http://schemas.microsoft.com/office/drawing/2014/main" id="{854B046B-DF03-4667-553C-FE189ACFB6F7}"/>
              </a:ext>
            </a:extLst>
          </p:cNvPr>
          <p:cNvPicPr>
            <a:picLocks noChangeAspect="1"/>
          </p:cNvPicPr>
          <p:nvPr/>
        </p:nvPicPr>
        <p:blipFill>
          <a:blip r:embed="rId3"/>
          <a:stretch>
            <a:fillRect/>
          </a:stretch>
        </p:blipFill>
        <p:spPr>
          <a:xfrm>
            <a:off x="4774182" y="1139439"/>
            <a:ext cx="7130037" cy="5349589"/>
          </a:xfrm>
          <a:prstGeom prst="rect">
            <a:avLst/>
          </a:prstGeom>
        </p:spPr>
      </p:pic>
      <p:sp>
        <p:nvSpPr>
          <p:cNvPr id="2" name="Rectangle 1">
            <a:extLst>
              <a:ext uri="{FF2B5EF4-FFF2-40B4-BE49-F238E27FC236}">
                <a16:creationId xmlns:a16="http://schemas.microsoft.com/office/drawing/2014/main" id="{9388016D-2CA3-1BC5-E293-BC9CD9B2B4B7}"/>
              </a:ext>
            </a:extLst>
          </p:cNvPr>
          <p:cNvSpPr/>
          <p:nvPr/>
        </p:nvSpPr>
        <p:spPr>
          <a:xfrm>
            <a:off x="7332134" y="1978378"/>
            <a:ext cx="460023" cy="141393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6901780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CDB71B43-6040-EBF6-A590-438A19D36936}"/>
            </a:ext>
          </a:extLst>
        </p:cNvPr>
        <p:cNvGrpSpPr/>
        <p:nvPr/>
      </p:nvGrpSpPr>
      <p:grpSpPr>
        <a:xfrm>
          <a:off x="0" y="0"/>
          <a:ext cx="0" cy="0"/>
          <a:chOff x="0" y="0"/>
          <a:chExt cx="0" cy="0"/>
        </a:xfrm>
      </p:grpSpPr>
      <p:sp>
        <p:nvSpPr>
          <p:cNvPr id="130" name="Google Shape;130;p26">
            <a:extLst>
              <a:ext uri="{FF2B5EF4-FFF2-40B4-BE49-F238E27FC236}">
                <a16:creationId xmlns:a16="http://schemas.microsoft.com/office/drawing/2014/main" id="{F19C4668-B2CB-F840-4A31-E745995BB96F}"/>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Lab 6:</a:t>
            </a:r>
            <a:endParaRPr/>
          </a:p>
        </p:txBody>
      </p:sp>
      <p:sp>
        <p:nvSpPr>
          <p:cNvPr id="131" name="Google Shape;131;p26">
            <a:extLst>
              <a:ext uri="{FF2B5EF4-FFF2-40B4-BE49-F238E27FC236}">
                <a16:creationId xmlns:a16="http://schemas.microsoft.com/office/drawing/2014/main" id="{3EB961CF-C2E6-6612-15EF-4F7793ED3F10}"/>
              </a:ext>
            </a:extLst>
          </p:cNvPr>
          <p:cNvSpPr txBox="1">
            <a:spLocks noGrp="1"/>
          </p:cNvSpPr>
          <p:nvPr>
            <p:ph type="body" idx="1"/>
          </p:nvPr>
        </p:nvSpPr>
        <p:spPr>
          <a:xfrm>
            <a:off x="415601" y="1536633"/>
            <a:ext cx="4048824" cy="4555200"/>
          </a:xfrm>
          <a:prstGeom prst="rect">
            <a:avLst/>
          </a:prstGeom>
        </p:spPr>
        <p:txBody>
          <a:bodyPr spcFirstLastPara="1" vert="horz" wrap="square" lIns="121900" tIns="121900" rIns="121900" bIns="121900" rtlCol="0" anchor="t" anchorCtr="0">
            <a:normAutofit/>
          </a:bodyPr>
          <a:lstStyle/>
          <a:p>
            <a:pPr marL="152396" indent="0" algn="just">
              <a:buNone/>
            </a:pPr>
            <a:r>
              <a:rPr lang="en-US" sz="2133" dirty="0"/>
              <a:t>Description includes 3 parts:</a:t>
            </a:r>
          </a:p>
          <a:p>
            <a:pPr algn="just"/>
            <a:r>
              <a:rPr lang="en-US" sz="2133" dirty="0"/>
              <a:t>Message </a:t>
            </a:r>
            <a:r>
              <a:rPr lang="en-US" sz="2133" b="1" dirty="0"/>
              <a:t>“And account failed to log on”, </a:t>
            </a:r>
            <a:r>
              <a:rPr lang="en-US" sz="2133" dirty="0"/>
              <a:t>meaning attempt to log on to local machine is fail</a:t>
            </a:r>
          </a:p>
          <a:p>
            <a:pPr algn="just"/>
            <a:r>
              <a:rPr lang="en-US" sz="2133" b="1" dirty="0"/>
              <a:t>Subject</a:t>
            </a:r>
            <a:r>
              <a:rPr lang="en-US" sz="2133" dirty="0"/>
              <a:t> section contains </a:t>
            </a:r>
            <a:r>
              <a:rPr lang="en-US" sz="2133" b="1" dirty="0"/>
              <a:t>Account Name </a:t>
            </a:r>
          </a:p>
          <a:p>
            <a:pPr algn="just"/>
            <a:r>
              <a:rPr lang="en-US" sz="2133" b="1" dirty="0"/>
              <a:t>Account For Which Logon Failed </a:t>
            </a:r>
            <a:r>
              <a:rPr lang="en-US" sz="2133" dirty="0"/>
              <a:t>section contains the </a:t>
            </a:r>
            <a:r>
              <a:rPr lang="en-US" sz="2133" b="1" dirty="0"/>
              <a:t>Account Name</a:t>
            </a:r>
            <a:r>
              <a:rPr lang="en-US" sz="2133" dirty="0"/>
              <a:t> as </a:t>
            </a:r>
            <a:r>
              <a:rPr lang="en-US" sz="2133" b="1" dirty="0"/>
              <a:t>Administrators</a:t>
            </a:r>
            <a:r>
              <a:rPr lang="en-US" sz="2133" dirty="0"/>
              <a:t> </a:t>
            </a:r>
          </a:p>
        </p:txBody>
      </p:sp>
      <p:pic>
        <p:nvPicPr>
          <p:cNvPr id="3" name="Picture 2">
            <a:extLst>
              <a:ext uri="{FF2B5EF4-FFF2-40B4-BE49-F238E27FC236}">
                <a16:creationId xmlns:a16="http://schemas.microsoft.com/office/drawing/2014/main" id="{E91B14B6-0D23-E522-C9D6-ECAF41F2FD30}"/>
              </a:ext>
            </a:extLst>
          </p:cNvPr>
          <p:cNvPicPr>
            <a:picLocks noChangeAspect="1"/>
          </p:cNvPicPr>
          <p:nvPr/>
        </p:nvPicPr>
        <p:blipFill>
          <a:blip r:embed="rId3"/>
          <a:srcRect r="55882"/>
          <a:stretch/>
        </p:blipFill>
        <p:spPr>
          <a:xfrm>
            <a:off x="4945295" y="2035915"/>
            <a:ext cx="6831104" cy="3308512"/>
          </a:xfrm>
          <a:prstGeom prst="rect">
            <a:avLst/>
          </a:prstGeom>
        </p:spPr>
      </p:pic>
    </p:spTree>
    <p:extLst>
      <p:ext uri="{BB962C8B-B14F-4D97-AF65-F5344CB8AC3E}">
        <p14:creationId xmlns:p14="http://schemas.microsoft.com/office/powerpoint/2010/main" val="28830247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9BF56496-C8F9-BC29-1E78-617CB19D5BDF}"/>
            </a:ext>
          </a:extLst>
        </p:cNvPr>
        <p:cNvGrpSpPr/>
        <p:nvPr/>
      </p:nvGrpSpPr>
      <p:grpSpPr>
        <a:xfrm>
          <a:off x="0" y="0"/>
          <a:ext cx="0" cy="0"/>
          <a:chOff x="0" y="0"/>
          <a:chExt cx="0" cy="0"/>
        </a:xfrm>
      </p:grpSpPr>
      <p:sp>
        <p:nvSpPr>
          <p:cNvPr id="130" name="Google Shape;130;p26">
            <a:extLst>
              <a:ext uri="{FF2B5EF4-FFF2-40B4-BE49-F238E27FC236}">
                <a16:creationId xmlns:a16="http://schemas.microsoft.com/office/drawing/2014/main" id="{7C10C7F5-89F7-D76D-D639-068666261472}"/>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Lab 6:</a:t>
            </a:r>
            <a:endParaRPr/>
          </a:p>
        </p:txBody>
      </p:sp>
      <p:sp>
        <p:nvSpPr>
          <p:cNvPr id="131" name="Google Shape;131;p26">
            <a:extLst>
              <a:ext uri="{FF2B5EF4-FFF2-40B4-BE49-F238E27FC236}">
                <a16:creationId xmlns:a16="http://schemas.microsoft.com/office/drawing/2014/main" id="{AD56C1F3-20E6-7496-E601-CDAA6805D228}"/>
              </a:ext>
            </a:extLst>
          </p:cNvPr>
          <p:cNvSpPr txBox="1">
            <a:spLocks noGrp="1"/>
          </p:cNvSpPr>
          <p:nvPr>
            <p:ph type="body" idx="1"/>
          </p:nvPr>
        </p:nvSpPr>
        <p:spPr>
          <a:xfrm>
            <a:off x="415601" y="1536633"/>
            <a:ext cx="4048824" cy="4555200"/>
          </a:xfrm>
          <a:prstGeom prst="rect">
            <a:avLst/>
          </a:prstGeom>
        </p:spPr>
        <p:txBody>
          <a:bodyPr spcFirstLastPara="1" vert="horz" wrap="square" lIns="121900" tIns="121900" rIns="121900" bIns="121900" rtlCol="0" anchor="t" anchorCtr="0">
            <a:normAutofit/>
          </a:bodyPr>
          <a:lstStyle/>
          <a:p>
            <a:pPr marL="152396" indent="0" algn="just">
              <a:buNone/>
            </a:pPr>
            <a:r>
              <a:rPr lang="en-US" sz="2133" dirty="0"/>
              <a:t>Description includes 3 parts:</a:t>
            </a:r>
          </a:p>
          <a:p>
            <a:pPr algn="just"/>
            <a:r>
              <a:rPr lang="en-US" sz="2133" dirty="0"/>
              <a:t>Message </a:t>
            </a:r>
            <a:r>
              <a:rPr lang="en-US" sz="2133" b="1" dirty="0"/>
              <a:t>“And account failed to log on”, </a:t>
            </a:r>
            <a:r>
              <a:rPr lang="en-US" sz="2133" dirty="0"/>
              <a:t>meaning attempt to log on to local machine is fail</a:t>
            </a:r>
          </a:p>
          <a:p>
            <a:pPr algn="just"/>
            <a:r>
              <a:rPr lang="en-US" sz="2133" b="1" dirty="0"/>
              <a:t>Subject</a:t>
            </a:r>
            <a:r>
              <a:rPr lang="en-US" sz="2133" dirty="0"/>
              <a:t> section contains </a:t>
            </a:r>
            <a:r>
              <a:rPr lang="en-US" sz="2133" b="1" dirty="0"/>
              <a:t>Account Name </a:t>
            </a:r>
          </a:p>
          <a:p>
            <a:pPr algn="just"/>
            <a:r>
              <a:rPr lang="en-US" sz="2133" b="1" dirty="0"/>
              <a:t>Account For Which Logon Failed </a:t>
            </a:r>
            <a:r>
              <a:rPr lang="en-US" sz="2133" dirty="0"/>
              <a:t>section contains the </a:t>
            </a:r>
            <a:r>
              <a:rPr lang="en-US" sz="2133" b="1" dirty="0"/>
              <a:t>Account Name</a:t>
            </a:r>
            <a:r>
              <a:rPr lang="en-US" sz="2133" dirty="0"/>
              <a:t> as </a:t>
            </a:r>
            <a:r>
              <a:rPr lang="en-US" sz="2133" b="1" dirty="0"/>
              <a:t>Administrators</a:t>
            </a:r>
            <a:r>
              <a:rPr lang="en-US" sz="2133" dirty="0"/>
              <a:t> </a:t>
            </a:r>
          </a:p>
        </p:txBody>
      </p:sp>
      <p:pic>
        <p:nvPicPr>
          <p:cNvPr id="3" name="Picture 2">
            <a:extLst>
              <a:ext uri="{FF2B5EF4-FFF2-40B4-BE49-F238E27FC236}">
                <a16:creationId xmlns:a16="http://schemas.microsoft.com/office/drawing/2014/main" id="{98BD93BC-8344-7FC3-9D3A-271020BB6055}"/>
              </a:ext>
            </a:extLst>
          </p:cNvPr>
          <p:cNvPicPr>
            <a:picLocks noChangeAspect="1"/>
          </p:cNvPicPr>
          <p:nvPr/>
        </p:nvPicPr>
        <p:blipFill>
          <a:blip r:embed="rId3"/>
          <a:srcRect r="55882"/>
          <a:stretch/>
        </p:blipFill>
        <p:spPr>
          <a:xfrm>
            <a:off x="4945295" y="2035915"/>
            <a:ext cx="6831104" cy="3308512"/>
          </a:xfrm>
          <a:prstGeom prst="rect">
            <a:avLst/>
          </a:prstGeom>
        </p:spPr>
      </p:pic>
    </p:spTree>
    <p:extLst>
      <p:ext uri="{BB962C8B-B14F-4D97-AF65-F5344CB8AC3E}">
        <p14:creationId xmlns:p14="http://schemas.microsoft.com/office/powerpoint/2010/main" val="313318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8A9F404E-1006-43DD-B890-F4236AEC25FD}"/>
            </a:ext>
          </a:extLst>
        </p:cNvPr>
        <p:cNvGrpSpPr/>
        <p:nvPr/>
      </p:nvGrpSpPr>
      <p:grpSpPr>
        <a:xfrm>
          <a:off x="0" y="0"/>
          <a:ext cx="0" cy="0"/>
          <a:chOff x="0" y="0"/>
          <a:chExt cx="0" cy="0"/>
        </a:xfrm>
      </p:grpSpPr>
      <p:sp>
        <p:nvSpPr>
          <p:cNvPr id="130" name="Google Shape;130;p26">
            <a:extLst>
              <a:ext uri="{FF2B5EF4-FFF2-40B4-BE49-F238E27FC236}">
                <a16:creationId xmlns:a16="http://schemas.microsoft.com/office/drawing/2014/main" id="{E1DE029F-E2C3-A6C7-31DD-644396C22C06}"/>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Lab 6:</a:t>
            </a:r>
            <a:endParaRPr/>
          </a:p>
        </p:txBody>
      </p:sp>
      <p:sp>
        <p:nvSpPr>
          <p:cNvPr id="131" name="Google Shape;131;p26">
            <a:extLst>
              <a:ext uri="{FF2B5EF4-FFF2-40B4-BE49-F238E27FC236}">
                <a16:creationId xmlns:a16="http://schemas.microsoft.com/office/drawing/2014/main" id="{F57DEA32-43D2-4C2E-70A9-7F76351F1D59}"/>
              </a:ext>
            </a:extLst>
          </p:cNvPr>
          <p:cNvSpPr txBox="1">
            <a:spLocks noGrp="1"/>
          </p:cNvSpPr>
          <p:nvPr>
            <p:ph type="body" idx="1"/>
          </p:nvPr>
        </p:nvSpPr>
        <p:spPr>
          <a:xfrm>
            <a:off x="415601" y="1536633"/>
            <a:ext cx="4048824" cy="4555200"/>
          </a:xfrm>
          <a:prstGeom prst="rect">
            <a:avLst/>
          </a:prstGeom>
        </p:spPr>
        <p:txBody>
          <a:bodyPr spcFirstLastPara="1" vert="horz" wrap="square" lIns="121900" tIns="121900" rIns="121900" bIns="121900" rtlCol="0" anchor="t" anchorCtr="0">
            <a:normAutofit/>
          </a:bodyPr>
          <a:lstStyle/>
          <a:p>
            <a:pPr algn="just"/>
            <a:r>
              <a:rPr lang="en-US" sz="2133" dirty="0"/>
              <a:t>Step 4: we turn to filter </a:t>
            </a:r>
            <a:r>
              <a:rPr lang="en-US" sz="2133" b="1" dirty="0"/>
              <a:t>Audit Success</a:t>
            </a:r>
          </a:p>
        </p:txBody>
      </p:sp>
      <p:pic>
        <p:nvPicPr>
          <p:cNvPr id="18" name="Picture 17">
            <a:extLst>
              <a:ext uri="{FF2B5EF4-FFF2-40B4-BE49-F238E27FC236}">
                <a16:creationId xmlns:a16="http://schemas.microsoft.com/office/drawing/2014/main" id="{75EB90D5-612D-B829-7B23-75F619DDD533}"/>
              </a:ext>
            </a:extLst>
          </p:cNvPr>
          <p:cNvPicPr>
            <a:picLocks noChangeAspect="1"/>
          </p:cNvPicPr>
          <p:nvPr/>
        </p:nvPicPr>
        <p:blipFill>
          <a:blip r:embed="rId3"/>
          <a:srcRect l="-1" t="8809" r="495" b="10970"/>
          <a:stretch/>
        </p:blipFill>
        <p:spPr>
          <a:xfrm>
            <a:off x="5060543" y="1228104"/>
            <a:ext cx="6715856" cy="4768403"/>
          </a:xfrm>
          <a:prstGeom prst="rect">
            <a:avLst/>
          </a:prstGeom>
        </p:spPr>
      </p:pic>
    </p:spTree>
    <p:extLst>
      <p:ext uri="{BB962C8B-B14F-4D97-AF65-F5344CB8AC3E}">
        <p14:creationId xmlns:p14="http://schemas.microsoft.com/office/powerpoint/2010/main" val="3647196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16086-3673-ADC3-145C-F38BA6B95E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93F729-8F2A-1A09-042F-D276EF7A7A7E}"/>
              </a:ext>
            </a:extLst>
          </p:cNvPr>
          <p:cNvSpPr>
            <a:spLocks noGrp="1"/>
          </p:cNvSpPr>
          <p:nvPr>
            <p:ph type="title"/>
          </p:nvPr>
        </p:nvSpPr>
        <p:spPr/>
        <p:txBody>
          <a:bodyPr/>
          <a:lstStyle/>
          <a:p>
            <a:r>
              <a:rPr lang="en-US" dirty="0"/>
              <a:t>LAB 1 : Acquiring Volatile Information from a Live Windows System </a:t>
            </a:r>
          </a:p>
        </p:txBody>
      </p:sp>
      <p:sp>
        <p:nvSpPr>
          <p:cNvPr id="3" name="Content Placeholder 2">
            <a:extLst>
              <a:ext uri="{FF2B5EF4-FFF2-40B4-BE49-F238E27FC236}">
                <a16:creationId xmlns:a16="http://schemas.microsoft.com/office/drawing/2014/main" id="{90141B53-150D-9CCD-505E-45C9933E31E4}"/>
              </a:ext>
            </a:extLst>
          </p:cNvPr>
          <p:cNvSpPr>
            <a:spLocks noGrp="1"/>
          </p:cNvSpPr>
          <p:nvPr>
            <p:ph idx="1"/>
          </p:nvPr>
        </p:nvSpPr>
        <p:spPr>
          <a:xfrm>
            <a:off x="838200" y="1825625"/>
            <a:ext cx="5638102" cy="4351338"/>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
        <p:nvSpPr>
          <p:cNvPr id="6" name="TextBox 5">
            <a:extLst>
              <a:ext uri="{FF2B5EF4-FFF2-40B4-BE49-F238E27FC236}">
                <a16:creationId xmlns:a16="http://schemas.microsoft.com/office/drawing/2014/main" id="{1156E182-7503-D6B3-BBB3-94AC7B36C449}"/>
              </a:ext>
            </a:extLst>
          </p:cNvPr>
          <p:cNvSpPr txBox="1"/>
          <p:nvPr/>
        </p:nvSpPr>
        <p:spPr>
          <a:xfrm>
            <a:off x="6731849" y="3183773"/>
            <a:ext cx="4890783" cy="230832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t>The net file command will now display the Path of the shared folder from the local machine which is accessed by other machines (here, Windows 10 virtual machine); it also displays the Username of the user account that is remotely accessing the shared folder along with the ID and Locks that are associated with the shared folder</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25" name="Arrow: Right 24">
            <a:extLst>
              <a:ext uri="{FF2B5EF4-FFF2-40B4-BE49-F238E27FC236}">
                <a16:creationId xmlns:a16="http://schemas.microsoft.com/office/drawing/2014/main" id="{83C90DAE-484D-BE9A-F3D9-2C7011B8081B}"/>
              </a:ext>
            </a:extLst>
          </p:cNvPr>
          <p:cNvSpPr/>
          <p:nvPr/>
        </p:nvSpPr>
        <p:spPr>
          <a:xfrm>
            <a:off x="5653676" y="3429056"/>
            <a:ext cx="679507" cy="369116"/>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a:extLst>
              <a:ext uri="{FF2B5EF4-FFF2-40B4-BE49-F238E27FC236}">
                <a16:creationId xmlns:a16="http://schemas.microsoft.com/office/drawing/2014/main" id="{72FA2936-608A-5216-3306-99E3278E3667}"/>
              </a:ext>
            </a:extLst>
          </p:cNvPr>
          <p:cNvSpPr>
            <a:spLocks noChangeAspect="1" noChangeArrowheads="1"/>
          </p:cNvSpPr>
          <p:nvPr/>
        </p:nvSpPr>
        <p:spPr bwMode="auto">
          <a:xfrm>
            <a:off x="3309938" y="1533525"/>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a:extLst>
              <a:ext uri="{FF2B5EF4-FFF2-40B4-BE49-F238E27FC236}">
                <a16:creationId xmlns:a16="http://schemas.microsoft.com/office/drawing/2014/main" id="{98ACFC1E-9530-C249-F7C3-AB915FC364B7}"/>
              </a:ext>
            </a:extLst>
          </p:cNvPr>
          <p:cNvSpPr>
            <a:spLocks noChangeAspect="1" noChangeArrowheads="1"/>
          </p:cNvSpPr>
          <p:nvPr/>
        </p:nvSpPr>
        <p:spPr bwMode="auto">
          <a:xfrm>
            <a:off x="3416797" y="846160"/>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a:extLst>
              <a:ext uri="{FF2B5EF4-FFF2-40B4-BE49-F238E27FC236}">
                <a16:creationId xmlns:a16="http://schemas.microsoft.com/office/drawing/2014/main" id="{3FBFA1C0-FA12-A7E0-2A70-9FCA4C92BA4C}"/>
              </a:ext>
            </a:extLst>
          </p:cNvPr>
          <p:cNvSpPr>
            <a:spLocks noChangeAspect="1" noChangeArrowheads="1"/>
          </p:cNvSpPr>
          <p:nvPr/>
        </p:nvSpPr>
        <p:spPr bwMode="auto">
          <a:xfrm>
            <a:off x="4129088" y="2085975"/>
            <a:ext cx="3933825" cy="2686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7">
            <a:extLst>
              <a:ext uri="{FF2B5EF4-FFF2-40B4-BE49-F238E27FC236}">
                <a16:creationId xmlns:a16="http://schemas.microsoft.com/office/drawing/2014/main" id="{F96D6191-5C64-169F-3D7B-55A484279C16}"/>
              </a:ext>
            </a:extLst>
          </p:cNvPr>
          <p:cNvSpPr>
            <a:spLocks noChangeArrowheads="1"/>
          </p:cNvSpPr>
          <p:nvPr/>
        </p:nvSpPr>
        <p:spPr bwMode="auto">
          <a:xfrm>
            <a:off x="398997" y="3183773"/>
            <a:ext cx="506636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t>Switch back to Windows Server 2016 virtual machine. To run the net file command, launch command prompt by right clicking the Start button and then clicking Command Prompt (Admin). In the Command Prompt window, type net file and press Enter.</a:t>
            </a: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6214B56B-1FA8-C92E-8873-205EFF38D249}"/>
              </a:ext>
            </a:extLst>
          </p:cNvPr>
          <p:cNvPicPr>
            <a:picLocks noChangeAspect="1"/>
          </p:cNvPicPr>
          <p:nvPr/>
        </p:nvPicPr>
        <p:blipFill>
          <a:blip r:embed="rId2"/>
          <a:stretch>
            <a:fillRect/>
          </a:stretch>
        </p:blipFill>
        <p:spPr>
          <a:xfrm>
            <a:off x="500795" y="1987215"/>
            <a:ext cx="4725546" cy="993723"/>
          </a:xfrm>
          <a:prstGeom prst="rect">
            <a:avLst/>
          </a:prstGeom>
        </p:spPr>
      </p:pic>
    </p:spTree>
    <p:extLst>
      <p:ext uri="{BB962C8B-B14F-4D97-AF65-F5344CB8AC3E}">
        <p14:creationId xmlns:p14="http://schemas.microsoft.com/office/powerpoint/2010/main" val="34965196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15E15BC3-4113-3684-D6CA-1E7B089369CF}"/>
            </a:ext>
          </a:extLst>
        </p:cNvPr>
        <p:cNvGrpSpPr/>
        <p:nvPr/>
      </p:nvGrpSpPr>
      <p:grpSpPr>
        <a:xfrm>
          <a:off x="0" y="0"/>
          <a:ext cx="0" cy="0"/>
          <a:chOff x="0" y="0"/>
          <a:chExt cx="0" cy="0"/>
        </a:xfrm>
      </p:grpSpPr>
      <p:sp>
        <p:nvSpPr>
          <p:cNvPr id="130" name="Google Shape;130;p26">
            <a:extLst>
              <a:ext uri="{FF2B5EF4-FFF2-40B4-BE49-F238E27FC236}">
                <a16:creationId xmlns:a16="http://schemas.microsoft.com/office/drawing/2014/main" id="{D1548518-E38C-54C3-A237-99E31B552E37}"/>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Lab 6:</a:t>
            </a:r>
            <a:endParaRPr/>
          </a:p>
        </p:txBody>
      </p:sp>
      <p:sp>
        <p:nvSpPr>
          <p:cNvPr id="131" name="Google Shape;131;p26">
            <a:extLst>
              <a:ext uri="{FF2B5EF4-FFF2-40B4-BE49-F238E27FC236}">
                <a16:creationId xmlns:a16="http://schemas.microsoft.com/office/drawing/2014/main" id="{CB8E553D-5BDB-24C2-7A0E-74BAE4002253}"/>
              </a:ext>
            </a:extLst>
          </p:cNvPr>
          <p:cNvSpPr txBox="1">
            <a:spLocks noGrp="1"/>
          </p:cNvSpPr>
          <p:nvPr>
            <p:ph type="body" idx="1"/>
          </p:nvPr>
        </p:nvSpPr>
        <p:spPr>
          <a:xfrm>
            <a:off x="415601" y="1536633"/>
            <a:ext cx="4048824" cy="4555200"/>
          </a:xfrm>
          <a:prstGeom prst="rect">
            <a:avLst/>
          </a:prstGeom>
        </p:spPr>
        <p:txBody>
          <a:bodyPr spcFirstLastPara="1" vert="horz" wrap="square" lIns="121900" tIns="121900" rIns="121900" bIns="121900" rtlCol="0" anchor="t" anchorCtr="0">
            <a:normAutofit/>
          </a:bodyPr>
          <a:lstStyle/>
          <a:p>
            <a:pPr algn="just"/>
            <a:r>
              <a:rPr lang="en-US" dirty="0"/>
              <a:t>The image show the </a:t>
            </a:r>
            <a:r>
              <a:rPr lang="en-US" b="1" dirty="0"/>
              <a:t>Audit Success </a:t>
            </a:r>
            <a:r>
              <a:rPr lang="en-US" dirty="0"/>
              <a:t>only</a:t>
            </a:r>
          </a:p>
          <a:p>
            <a:pPr algn="just"/>
            <a:r>
              <a:rPr lang="en-US" dirty="0"/>
              <a:t>Stick to the time in Audit Failed </a:t>
            </a:r>
            <a:r>
              <a:rPr lang="en-US" b="1" dirty="0"/>
              <a:t>6:39:28 PM, </a:t>
            </a:r>
            <a:r>
              <a:rPr lang="en-US" dirty="0"/>
              <a:t>we investigate Audit Success event in the same time</a:t>
            </a:r>
            <a:endParaRPr lang="en-US" b="1" dirty="0"/>
          </a:p>
        </p:txBody>
      </p:sp>
      <p:pic>
        <p:nvPicPr>
          <p:cNvPr id="20" name="Picture 19">
            <a:extLst>
              <a:ext uri="{FF2B5EF4-FFF2-40B4-BE49-F238E27FC236}">
                <a16:creationId xmlns:a16="http://schemas.microsoft.com/office/drawing/2014/main" id="{6095F46A-5F9F-7AAF-6F7C-EA0F4F03BBD7}"/>
              </a:ext>
            </a:extLst>
          </p:cNvPr>
          <p:cNvPicPr>
            <a:picLocks noChangeAspect="1"/>
          </p:cNvPicPr>
          <p:nvPr/>
        </p:nvPicPr>
        <p:blipFill>
          <a:blip r:embed="rId3"/>
          <a:stretch>
            <a:fillRect/>
          </a:stretch>
        </p:blipFill>
        <p:spPr>
          <a:xfrm>
            <a:off x="5221625" y="837677"/>
            <a:ext cx="6470583" cy="5698588"/>
          </a:xfrm>
          <a:prstGeom prst="rect">
            <a:avLst/>
          </a:prstGeom>
        </p:spPr>
      </p:pic>
    </p:spTree>
    <p:extLst>
      <p:ext uri="{BB962C8B-B14F-4D97-AF65-F5344CB8AC3E}">
        <p14:creationId xmlns:p14="http://schemas.microsoft.com/office/powerpoint/2010/main" val="25351386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A17A3568-990D-39FE-45B4-DE4ACAFAA556}"/>
            </a:ext>
          </a:extLst>
        </p:cNvPr>
        <p:cNvGrpSpPr/>
        <p:nvPr/>
      </p:nvGrpSpPr>
      <p:grpSpPr>
        <a:xfrm>
          <a:off x="0" y="0"/>
          <a:ext cx="0" cy="0"/>
          <a:chOff x="0" y="0"/>
          <a:chExt cx="0" cy="0"/>
        </a:xfrm>
      </p:grpSpPr>
      <p:sp>
        <p:nvSpPr>
          <p:cNvPr id="130" name="Google Shape;130;p26">
            <a:extLst>
              <a:ext uri="{FF2B5EF4-FFF2-40B4-BE49-F238E27FC236}">
                <a16:creationId xmlns:a16="http://schemas.microsoft.com/office/drawing/2014/main" id="{FFBB56E8-7FD8-85AE-0EFA-D257C3FF0569}"/>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Lab 6:</a:t>
            </a:r>
            <a:endParaRPr/>
          </a:p>
        </p:txBody>
      </p:sp>
      <p:sp>
        <p:nvSpPr>
          <p:cNvPr id="131" name="Google Shape;131;p26">
            <a:extLst>
              <a:ext uri="{FF2B5EF4-FFF2-40B4-BE49-F238E27FC236}">
                <a16:creationId xmlns:a16="http://schemas.microsoft.com/office/drawing/2014/main" id="{B1454881-758B-982B-E795-6B45A32BB801}"/>
              </a:ext>
            </a:extLst>
          </p:cNvPr>
          <p:cNvSpPr txBox="1">
            <a:spLocks noGrp="1"/>
          </p:cNvSpPr>
          <p:nvPr>
            <p:ph type="body" idx="1"/>
          </p:nvPr>
        </p:nvSpPr>
        <p:spPr>
          <a:xfrm>
            <a:off x="415601" y="1536633"/>
            <a:ext cx="4048824" cy="4555200"/>
          </a:xfrm>
          <a:prstGeom prst="rect">
            <a:avLst/>
          </a:prstGeom>
        </p:spPr>
        <p:txBody>
          <a:bodyPr spcFirstLastPara="1" vert="horz" wrap="square" lIns="121900" tIns="121900" rIns="121900" bIns="121900" rtlCol="0" anchor="t" anchorCtr="0">
            <a:normAutofit lnSpcReduction="10000"/>
          </a:bodyPr>
          <a:lstStyle/>
          <a:p>
            <a:pPr algn="just"/>
            <a:r>
              <a:rPr lang="en-US" dirty="0"/>
              <a:t>Step 5: we examine the first Audit Success event with </a:t>
            </a:r>
            <a:r>
              <a:rPr lang="en-US" b="1" dirty="0"/>
              <a:t>Event ID 4776</a:t>
            </a:r>
          </a:p>
          <a:p>
            <a:pPr algn="just"/>
            <a:r>
              <a:rPr lang="en-US" dirty="0"/>
              <a:t>Its Description pane reveals that computer attempted to validate the login credentials for the account </a:t>
            </a:r>
            <a:r>
              <a:rPr lang="en-US" b="1" dirty="0"/>
              <a:t>Administrator</a:t>
            </a:r>
            <a:r>
              <a:rPr lang="en-US" dirty="0"/>
              <a:t> on local machine</a:t>
            </a:r>
            <a:endParaRPr lang="en-US" b="1" dirty="0"/>
          </a:p>
        </p:txBody>
      </p:sp>
      <p:pic>
        <p:nvPicPr>
          <p:cNvPr id="20" name="Picture 19">
            <a:extLst>
              <a:ext uri="{FF2B5EF4-FFF2-40B4-BE49-F238E27FC236}">
                <a16:creationId xmlns:a16="http://schemas.microsoft.com/office/drawing/2014/main" id="{8BC25E18-30FF-7C92-F9D7-E7CC4EC1A6FC}"/>
              </a:ext>
            </a:extLst>
          </p:cNvPr>
          <p:cNvPicPr>
            <a:picLocks noChangeAspect="1"/>
          </p:cNvPicPr>
          <p:nvPr/>
        </p:nvPicPr>
        <p:blipFill>
          <a:blip r:embed="rId3"/>
          <a:stretch>
            <a:fillRect/>
          </a:stretch>
        </p:blipFill>
        <p:spPr>
          <a:xfrm>
            <a:off x="5221625" y="837677"/>
            <a:ext cx="6470583" cy="5698588"/>
          </a:xfrm>
          <a:prstGeom prst="rect">
            <a:avLst/>
          </a:prstGeom>
        </p:spPr>
      </p:pic>
      <p:sp>
        <p:nvSpPr>
          <p:cNvPr id="2" name="Rectangle 1">
            <a:extLst>
              <a:ext uri="{FF2B5EF4-FFF2-40B4-BE49-F238E27FC236}">
                <a16:creationId xmlns:a16="http://schemas.microsoft.com/office/drawing/2014/main" id="{D0F61780-BAFB-5062-E1EC-6B52D17EEB69}"/>
              </a:ext>
            </a:extLst>
          </p:cNvPr>
          <p:cNvSpPr/>
          <p:nvPr/>
        </p:nvSpPr>
        <p:spPr>
          <a:xfrm>
            <a:off x="6096001" y="4849906"/>
            <a:ext cx="5596207" cy="13357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1014865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320957DD-72A0-C975-45D1-E606D99FD61B}"/>
            </a:ext>
          </a:extLst>
        </p:cNvPr>
        <p:cNvGrpSpPr/>
        <p:nvPr/>
      </p:nvGrpSpPr>
      <p:grpSpPr>
        <a:xfrm>
          <a:off x="0" y="0"/>
          <a:ext cx="0" cy="0"/>
          <a:chOff x="0" y="0"/>
          <a:chExt cx="0" cy="0"/>
        </a:xfrm>
      </p:grpSpPr>
      <p:sp>
        <p:nvSpPr>
          <p:cNvPr id="130" name="Google Shape;130;p26">
            <a:extLst>
              <a:ext uri="{FF2B5EF4-FFF2-40B4-BE49-F238E27FC236}">
                <a16:creationId xmlns:a16="http://schemas.microsoft.com/office/drawing/2014/main" id="{C992A180-618F-6BBA-79AD-A209BCA650D9}"/>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Lab 6:</a:t>
            </a:r>
            <a:endParaRPr/>
          </a:p>
        </p:txBody>
      </p:sp>
      <p:sp>
        <p:nvSpPr>
          <p:cNvPr id="131" name="Google Shape;131;p26">
            <a:extLst>
              <a:ext uri="{FF2B5EF4-FFF2-40B4-BE49-F238E27FC236}">
                <a16:creationId xmlns:a16="http://schemas.microsoft.com/office/drawing/2014/main" id="{E70D5BFD-B0B5-82C1-9673-22CE5AF7E582}"/>
              </a:ext>
            </a:extLst>
          </p:cNvPr>
          <p:cNvSpPr txBox="1">
            <a:spLocks noGrp="1"/>
          </p:cNvSpPr>
          <p:nvPr>
            <p:ph type="body" idx="1"/>
          </p:nvPr>
        </p:nvSpPr>
        <p:spPr>
          <a:xfrm>
            <a:off x="415601" y="1536633"/>
            <a:ext cx="4048824" cy="4555200"/>
          </a:xfrm>
          <a:prstGeom prst="rect">
            <a:avLst/>
          </a:prstGeom>
        </p:spPr>
        <p:txBody>
          <a:bodyPr spcFirstLastPara="1" vert="horz" wrap="square" lIns="121900" tIns="121900" rIns="121900" bIns="121900" rtlCol="0" anchor="t" anchorCtr="0">
            <a:normAutofit/>
          </a:bodyPr>
          <a:lstStyle/>
          <a:p>
            <a:pPr algn="just"/>
            <a:r>
              <a:rPr lang="en-US" sz="2133" dirty="0"/>
              <a:t>Select the Audit Success event above </a:t>
            </a:r>
            <a:r>
              <a:rPr lang="en-US" sz="2133" b="1" dirty="0"/>
              <a:t>(EID 4648)</a:t>
            </a:r>
          </a:p>
          <a:p>
            <a:pPr algn="just"/>
            <a:r>
              <a:rPr lang="en-US" sz="2133" dirty="0"/>
              <a:t>Its </a:t>
            </a:r>
            <a:r>
              <a:rPr lang="en-US" sz="2133" b="1" dirty="0"/>
              <a:t>Description</a:t>
            </a:r>
            <a:r>
              <a:rPr lang="en-US" sz="2133" dirty="0"/>
              <a:t> pane reveals that a logon was attempted using explicit credentials on the local machine</a:t>
            </a:r>
          </a:p>
          <a:p>
            <a:pPr algn="just"/>
            <a:r>
              <a:rPr lang="en-US" sz="2133" dirty="0"/>
              <a:t>This might occur when an attacker/malicious user has got hold of the login credentials for a local machine.</a:t>
            </a:r>
          </a:p>
        </p:txBody>
      </p:sp>
      <p:pic>
        <p:nvPicPr>
          <p:cNvPr id="22" name="Picture 21">
            <a:extLst>
              <a:ext uri="{FF2B5EF4-FFF2-40B4-BE49-F238E27FC236}">
                <a16:creationId xmlns:a16="http://schemas.microsoft.com/office/drawing/2014/main" id="{BF6E4898-BD67-DC3F-8A6C-4FA51BD82193}"/>
              </a:ext>
            </a:extLst>
          </p:cNvPr>
          <p:cNvPicPr>
            <a:picLocks noChangeAspect="1"/>
          </p:cNvPicPr>
          <p:nvPr/>
        </p:nvPicPr>
        <p:blipFill>
          <a:blip r:embed="rId3"/>
          <a:stretch>
            <a:fillRect/>
          </a:stretch>
        </p:blipFill>
        <p:spPr>
          <a:xfrm>
            <a:off x="4933946" y="415955"/>
            <a:ext cx="6842453" cy="6026091"/>
          </a:xfrm>
          <a:prstGeom prst="rect">
            <a:avLst/>
          </a:prstGeom>
        </p:spPr>
      </p:pic>
      <p:sp>
        <p:nvSpPr>
          <p:cNvPr id="3" name="Rectangle 2">
            <a:extLst>
              <a:ext uri="{FF2B5EF4-FFF2-40B4-BE49-F238E27FC236}">
                <a16:creationId xmlns:a16="http://schemas.microsoft.com/office/drawing/2014/main" id="{75AD6CD0-E406-60E5-336F-7A895B61F7B0}"/>
              </a:ext>
            </a:extLst>
          </p:cNvPr>
          <p:cNvSpPr/>
          <p:nvPr/>
        </p:nvSpPr>
        <p:spPr>
          <a:xfrm>
            <a:off x="5925671" y="4392706"/>
            <a:ext cx="5850727" cy="142538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4903811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B9BD1B68-E304-111F-07B6-1A8B7007854D}"/>
            </a:ext>
          </a:extLst>
        </p:cNvPr>
        <p:cNvGrpSpPr/>
        <p:nvPr/>
      </p:nvGrpSpPr>
      <p:grpSpPr>
        <a:xfrm>
          <a:off x="0" y="0"/>
          <a:ext cx="0" cy="0"/>
          <a:chOff x="0" y="0"/>
          <a:chExt cx="0" cy="0"/>
        </a:xfrm>
      </p:grpSpPr>
      <p:sp>
        <p:nvSpPr>
          <p:cNvPr id="130" name="Google Shape;130;p26">
            <a:extLst>
              <a:ext uri="{FF2B5EF4-FFF2-40B4-BE49-F238E27FC236}">
                <a16:creationId xmlns:a16="http://schemas.microsoft.com/office/drawing/2014/main" id="{455853FF-ED5F-8568-804B-1C4BC9A177E2}"/>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Lab 6:</a:t>
            </a:r>
            <a:endParaRPr/>
          </a:p>
        </p:txBody>
      </p:sp>
      <p:sp>
        <p:nvSpPr>
          <p:cNvPr id="131" name="Google Shape;131;p26">
            <a:extLst>
              <a:ext uri="{FF2B5EF4-FFF2-40B4-BE49-F238E27FC236}">
                <a16:creationId xmlns:a16="http://schemas.microsoft.com/office/drawing/2014/main" id="{3E4D3FC0-7981-EFF5-02FF-7AF83E51D59A}"/>
              </a:ext>
            </a:extLst>
          </p:cNvPr>
          <p:cNvSpPr txBox="1">
            <a:spLocks noGrp="1"/>
          </p:cNvSpPr>
          <p:nvPr>
            <p:ph type="body" idx="1"/>
          </p:nvPr>
        </p:nvSpPr>
        <p:spPr>
          <a:xfrm>
            <a:off x="415601" y="1536633"/>
            <a:ext cx="4048824" cy="4555200"/>
          </a:xfrm>
          <a:prstGeom prst="rect">
            <a:avLst/>
          </a:prstGeom>
        </p:spPr>
        <p:txBody>
          <a:bodyPr spcFirstLastPara="1" vert="horz" wrap="square" lIns="121900" tIns="121900" rIns="121900" bIns="121900" rtlCol="0" anchor="t" anchorCtr="0">
            <a:normAutofit/>
          </a:bodyPr>
          <a:lstStyle/>
          <a:p>
            <a:pPr algn="just"/>
            <a:r>
              <a:rPr lang="en-US" sz="2133" dirty="0"/>
              <a:t>Select the Audit Success event above </a:t>
            </a:r>
            <a:r>
              <a:rPr lang="en-US" sz="2133" b="1" dirty="0"/>
              <a:t>(EID 4624)</a:t>
            </a:r>
          </a:p>
          <a:p>
            <a:pPr algn="just"/>
            <a:r>
              <a:rPr lang="en-US" sz="2133" dirty="0"/>
              <a:t>Its </a:t>
            </a:r>
            <a:r>
              <a:rPr lang="en-US" sz="2133" b="1" dirty="0"/>
              <a:t>Description</a:t>
            </a:r>
            <a:r>
              <a:rPr lang="en-US" sz="2133" dirty="0"/>
              <a:t> pane reveals that an account was successfully logged onto</a:t>
            </a:r>
          </a:p>
        </p:txBody>
      </p:sp>
      <p:pic>
        <p:nvPicPr>
          <p:cNvPr id="24" name="Picture 23">
            <a:extLst>
              <a:ext uri="{FF2B5EF4-FFF2-40B4-BE49-F238E27FC236}">
                <a16:creationId xmlns:a16="http://schemas.microsoft.com/office/drawing/2014/main" id="{7FAFBA7B-7C0D-3A76-EE2E-7DE7597076CF}"/>
              </a:ext>
            </a:extLst>
          </p:cNvPr>
          <p:cNvPicPr>
            <a:picLocks noChangeAspect="1"/>
          </p:cNvPicPr>
          <p:nvPr/>
        </p:nvPicPr>
        <p:blipFill>
          <a:blip r:embed="rId3"/>
          <a:stretch>
            <a:fillRect/>
          </a:stretch>
        </p:blipFill>
        <p:spPr>
          <a:xfrm>
            <a:off x="5177379" y="508199"/>
            <a:ext cx="6536267" cy="5756435"/>
          </a:xfrm>
          <a:prstGeom prst="rect">
            <a:avLst/>
          </a:prstGeom>
        </p:spPr>
      </p:pic>
      <p:sp>
        <p:nvSpPr>
          <p:cNvPr id="2" name="Rectangle 1">
            <a:extLst>
              <a:ext uri="{FF2B5EF4-FFF2-40B4-BE49-F238E27FC236}">
                <a16:creationId xmlns:a16="http://schemas.microsoft.com/office/drawing/2014/main" id="{484FD715-3E92-1E04-0F22-24F85414001D}"/>
              </a:ext>
            </a:extLst>
          </p:cNvPr>
          <p:cNvSpPr/>
          <p:nvPr/>
        </p:nvSpPr>
        <p:spPr>
          <a:xfrm>
            <a:off x="6203576" y="4392705"/>
            <a:ext cx="5572821" cy="13716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7710730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4FE604D6-12BC-F6CC-5785-17FBCAD9A49A}"/>
            </a:ext>
          </a:extLst>
        </p:cNvPr>
        <p:cNvGrpSpPr/>
        <p:nvPr/>
      </p:nvGrpSpPr>
      <p:grpSpPr>
        <a:xfrm>
          <a:off x="0" y="0"/>
          <a:ext cx="0" cy="0"/>
          <a:chOff x="0" y="0"/>
          <a:chExt cx="0" cy="0"/>
        </a:xfrm>
      </p:grpSpPr>
      <p:sp>
        <p:nvSpPr>
          <p:cNvPr id="130" name="Google Shape;130;p26">
            <a:extLst>
              <a:ext uri="{FF2B5EF4-FFF2-40B4-BE49-F238E27FC236}">
                <a16:creationId xmlns:a16="http://schemas.microsoft.com/office/drawing/2014/main" id="{D350B684-815A-3709-4896-360B04436A5A}"/>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Lab 6:</a:t>
            </a:r>
            <a:endParaRPr/>
          </a:p>
        </p:txBody>
      </p:sp>
      <p:sp>
        <p:nvSpPr>
          <p:cNvPr id="131" name="Google Shape;131;p26">
            <a:extLst>
              <a:ext uri="{FF2B5EF4-FFF2-40B4-BE49-F238E27FC236}">
                <a16:creationId xmlns:a16="http://schemas.microsoft.com/office/drawing/2014/main" id="{AA103E89-AF25-399B-DF05-05E974CAADB0}"/>
              </a:ext>
            </a:extLst>
          </p:cNvPr>
          <p:cNvSpPr txBox="1">
            <a:spLocks noGrp="1"/>
          </p:cNvSpPr>
          <p:nvPr>
            <p:ph type="body" idx="1"/>
          </p:nvPr>
        </p:nvSpPr>
        <p:spPr>
          <a:xfrm>
            <a:off x="415601" y="1536633"/>
            <a:ext cx="4048824" cy="4555200"/>
          </a:xfrm>
          <a:prstGeom prst="rect">
            <a:avLst/>
          </a:prstGeom>
        </p:spPr>
        <p:txBody>
          <a:bodyPr spcFirstLastPara="1" vert="horz" wrap="square" lIns="121900" tIns="121900" rIns="121900" bIns="121900" rtlCol="0" anchor="t" anchorCtr="0">
            <a:normAutofit/>
          </a:bodyPr>
          <a:lstStyle/>
          <a:p>
            <a:pPr algn="just"/>
            <a:r>
              <a:rPr lang="en-US" sz="2133" dirty="0"/>
              <a:t>Select the Audit Success event above </a:t>
            </a:r>
            <a:r>
              <a:rPr lang="en-US" sz="2133" b="1" dirty="0"/>
              <a:t>(EID 4624)</a:t>
            </a:r>
          </a:p>
          <a:p>
            <a:pPr algn="just"/>
            <a:r>
              <a:rPr lang="en-US" sz="2133" dirty="0"/>
              <a:t>Further scrolling down in the </a:t>
            </a:r>
            <a:r>
              <a:rPr lang="en-US" sz="2133" b="1" dirty="0"/>
              <a:t>Description</a:t>
            </a:r>
            <a:r>
              <a:rPr lang="en-US" sz="2133" dirty="0"/>
              <a:t> pane reveals the account name (here, it is </a:t>
            </a:r>
            <a:r>
              <a:rPr lang="en-US" sz="2133" b="1" dirty="0"/>
              <a:t>Administrator</a:t>
            </a:r>
            <a:r>
              <a:rPr lang="en-US" sz="2133" dirty="0"/>
              <a:t>) on which the successful login occurred,</a:t>
            </a:r>
          </a:p>
        </p:txBody>
      </p:sp>
      <p:pic>
        <p:nvPicPr>
          <p:cNvPr id="26" name="Picture 25">
            <a:extLst>
              <a:ext uri="{FF2B5EF4-FFF2-40B4-BE49-F238E27FC236}">
                <a16:creationId xmlns:a16="http://schemas.microsoft.com/office/drawing/2014/main" id="{CAA41521-2E1B-7957-4F8F-AB46B60AEBCD}"/>
              </a:ext>
            </a:extLst>
          </p:cNvPr>
          <p:cNvPicPr>
            <a:picLocks noChangeAspect="1"/>
          </p:cNvPicPr>
          <p:nvPr/>
        </p:nvPicPr>
        <p:blipFill>
          <a:blip r:embed="rId3"/>
          <a:stretch>
            <a:fillRect/>
          </a:stretch>
        </p:blipFill>
        <p:spPr>
          <a:xfrm>
            <a:off x="5112376" y="491321"/>
            <a:ext cx="6359221" cy="5600513"/>
          </a:xfrm>
          <a:prstGeom prst="rect">
            <a:avLst/>
          </a:prstGeom>
        </p:spPr>
      </p:pic>
      <p:sp>
        <p:nvSpPr>
          <p:cNvPr id="3" name="Rectangle 2">
            <a:extLst>
              <a:ext uri="{FF2B5EF4-FFF2-40B4-BE49-F238E27FC236}">
                <a16:creationId xmlns:a16="http://schemas.microsoft.com/office/drawing/2014/main" id="{5669A5E9-6F28-B14A-737B-CC4003B9E3FD}"/>
              </a:ext>
            </a:extLst>
          </p:cNvPr>
          <p:cNvSpPr/>
          <p:nvPr/>
        </p:nvSpPr>
        <p:spPr>
          <a:xfrm>
            <a:off x="5898776" y="4204447"/>
            <a:ext cx="5572821" cy="13716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4719208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215FD797-7DD0-7715-C9DD-A2649614EC5B}"/>
            </a:ext>
          </a:extLst>
        </p:cNvPr>
        <p:cNvGrpSpPr/>
        <p:nvPr/>
      </p:nvGrpSpPr>
      <p:grpSpPr>
        <a:xfrm>
          <a:off x="0" y="0"/>
          <a:ext cx="0" cy="0"/>
          <a:chOff x="0" y="0"/>
          <a:chExt cx="0" cy="0"/>
        </a:xfrm>
      </p:grpSpPr>
      <p:sp>
        <p:nvSpPr>
          <p:cNvPr id="130" name="Google Shape;130;p26">
            <a:extLst>
              <a:ext uri="{FF2B5EF4-FFF2-40B4-BE49-F238E27FC236}">
                <a16:creationId xmlns:a16="http://schemas.microsoft.com/office/drawing/2014/main" id="{C197FF9C-1241-D7FA-5420-CD590F66C811}"/>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Lab 6:</a:t>
            </a:r>
            <a:endParaRPr/>
          </a:p>
        </p:txBody>
      </p:sp>
      <p:sp>
        <p:nvSpPr>
          <p:cNvPr id="131" name="Google Shape;131;p26">
            <a:extLst>
              <a:ext uri="{FF2B5EF4-FFF2-40B4-BE49-F238E27FC236}">
                <a16:creationId xmlns:a16="http://schemas.microsoft.com/office/drawing/2014/main" id="{96C90F10-7D0A-FDE1-DD60-85557AEB52C6}"/>
              </a:ext>
            </a:extLst>
          </p:cNvPr>
          <p:cNvSpPr txBox="1">
            <a:spLocks noGrp="1"/>
          </p:cNvSpPr>
          <p:nvPr>
            <p:ph type="body" idx="1"/>
          </p:nvPr>
        </p:nvSpPr>
        <p:spPr>
          <a:xfrm>
            <a:off x="415601" y="1536633"/>
            <a:ext cx="4048824" cy="4555200"/>
          </a:xfrm>
          <a:prstGeom prst="rect">
            <a:avLst/>
          </a:prstGeom>
        </p:spPr>
        <p:txBody>
          <a:bodyPr spcFirstLastPara="1" vert="horz" wrap="square" lIns="121900" tIns="121900" rIns="121900" bIns="121900" rtlCol="0" anchor="t" anchorCtr="0">
            <a:normAutofit/>
          </a:bodyPr>
          <a:lstStyle/>
          <a:p>
            <a:pPr algn="just"/>
            <a:r>
              <a:rPr lang="en-US" sz="2133" dirty="0"/>
              <a:t>Select the Audit Success event above </a:t>
            </a:r>
            <a:r>
              <a:rPr lang="en-US" sz="2133" b="1" dirty="0"/>
              <a:t>(EID 4672)</a:t>
            </a:r>
          </a:p>
          <a:p>
            <a:pPr algn="just"/>
            <a:r>
              <a:rPr lang="en-US" sz="2133" dirty="0"/>
              <a:t>Its </a:t>
            </a:r>
            <a:r>
              <a:rPr lang="en-US" sz="2133" b="1" dirty="0"/>
              <a:t>Category</a:t>
            </a:r>
            <a:r>
              <a:rPr lang="en-US" sz="2133" dirty="0"/>
              <a:t> field mentions </a:t>
            </a:r>
            <a:r>
              <a:rPr lang="en-US" sz="2133" b="1" dirty="0"/>
              <a:t>Special Logon</a:t>
            </a:r>
            <a:r>
              <a:rPr lang="en-US" sz="2133" dirty="0"/>
              <a:t>. The </a:t>
            </a:r>
            <a:r>
              <a:rPr lang="en-US" sz="2133" b="1" dirty="0"/>
              <a:t>Description</a:t>
            </a:r>
            <a:r>
              <a:rPr lang="en-US" sz="2133" dirty="0"/>
              <a:t> pane for this event, at the very top, reveals that special privileges have been assigned to the new logon</a:t>
            </a:r>
          </a:p>
        </p:txBody>
      </p:sp>
      <p:pic>
        <p:nvPicPr>
          <p:cNvPr id="28" name="Picture 27">
            <a:extLst>
              <a:ext uri="{FF2B5EF4-FFF2-40B4-BE49-F238E27FC236}">
                <a16:creationId xmlns:a16="http://schemas.microsoft.com/office/drawing/2014/main" id="{A5857896-E02E-2B2B-53B4-C3A8649F8FFF}"/>
              </a:ext>
            </a:extLst>
          </p:cNvPr>
          <p:cNvPicPr>
            <a:picLocks noChangeAspect="1"/>
          </p:cNvPicPr>
          <p:nvPr/>
        </p:nvPicPr>
        <p:blipFill>
          <a:blip r:embed="rId3"/>
          <a:stretch>
            <a:fillRect/>
          </a:stretch>
        </p:blipFill>
        <p:spPr>
          <a:xfrm>
            <a:off x="5136777" y="593367"/>
            <a:ext cx="6523081" cy="5744824"/>
          </a:xfrm>
          <a:prstGeom prst="rect">
            <a:avLst/>
          </a:prstGeom>
        </p:spPr>
      </p:pic>
      <p:sp>
        <p:nvSpPr>
          <p:cNvPr id="2" name="Rectangle 1">
            <a:extLst>
              <a:ext uri="{FF2B5EF4-FFF2-40B4-BE49-F238E27FC236}">
                <a16:creationId xmlns:a16="http://schemas.microsoft.com/office/drawing/2014/main" id="{E1280CF9-CD99-4C53-917F-B756AD8D0CAB}"/>
              </a:ext>
            </a:extLst>
          </p:cNvPr>
          <p:cNvSpPr/>
          <p:nvPr/>
        </p:nvSpPr>
        <p:spPr>
          <a:xfrm>
            <a:off x="6145308" y="4320988"/>
            <a:ext cx="5572821" cy="13716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5587396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105F738B-6C2F-FD79-E95D-EFC89B8E4EC2}"/>
            </a:ext>
          </a:extLst>
        </p:cNvPr>
        <p:cNvGrpSpPr/>
        <p:nvPr/>
      </p:nvGrpSpPr>
      <p:grpSpPr>
        <a:xfrm>
          <a:off x="0" y="0"/>
          <a:ext cx="0" cy="0"/>
          <a:chOff x="0" y="0"/>
          <a:chExt cx="0" cy="0"/>
        </a:xfrm>
      </p:grpSpPr>
      <p:sp>
        <p:nvSpPr>
          <p:cNvPr id="130" name="Google Shape;130;p26">
            <a:extLst>
              <a:ext uri="{FF2B5EF4-FFF2-40B4-BE49-F238E27FC236}">
                <a16:creationId xmlns:a16="http://schemas.microsoft.com/office/drawing/2014/main" id="{F03ABAC7-24EB-2465-4C76-84FBE33EC779}"/>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Lab 6:</a:t>
            </a:r>
            <a:endParaRPr/>
          </a:p>
        </p:txBody>
      </p:sp>
      <p:sp>
        <p:nvSpPr>
          <p:cNvPr id="131" name="Google Shape;131;p26">
            <a:extLst>
              <a:ext uri="{FF2B5EF4-FFF2-40B4-BE49-F238E27FC236}">
                <a16:creationId xmlns:a16="http://schemas.microsoft.com/office/drawing/2014/main" id="{D28A71A6-16F4-D906-6401-6144D2CED23F}"/>
              </a:ext>
            </a:extLst>
          </p:cNvPr>
          <p:cNvSpPr txBox="1">
            <a:spLocks noGrp="1"/>
          </p:cNvSpPr>
          <p:nvPr>
            <p:ph type="body" idx="1"/>
          </p:nvPr>
        </p:nvSpPr>
        <p:spPr>
          <a:xfrm>
            <a:off x="415601" y="1536633"/>
            <a:ext cx="4048824" cy="4555200"/>
          </a:xfrm>
          <a:prstGeom prst="rect">
            <a:avLst/>
          </a:prstGeom>
        </p:spPr>
        <p:txBody>
          <a:bodyPr spcFirstLastPara="1" vert="horz" wrap="square" lIns="121900" tIns="121900" rIns="121900" bIns="121900" rtlCol="0" anchor="t" anchorCtr="0">
            <a:normAutofit/>
          </a:bodyPr>
          <a:lstStyle/>
          <a:p>
            <a:pPr algn="just"/>
            <a:r>
              <a:rPr lang="en-US" sz="2133" dirty="0"/>
              <a:t>Step 6: We can </a:t>
            </a:r>
            <a:r>
              <a:rPr lang="en-US" sz="2133" b="1" dirty="0"/>
              <a:t>Save</a:t>
            </a:r>
            <a:r>
              <a:rPr lang="en-US" sz="2133" dirty="0"/>
              <a:t> the </a:t>
            </a:r>
            <a:r>
              <a:rPr lang="en-US" sz="2133" b="1" dirty="0"/>
              <a:t>Audit Failure </a:t>
            </a:r>
            <a:r>
              <a:rPr lang="en-US" sz="2133" dirty="0"/>
              <a:t>and </a:t>
            </a:r>
            <a:r>
              <a:rPr lang="en-US" sz="2133" b="1" dirty="0"/>
              <a:t>Audit Success</a:t>
            </a:r>
            <a:r>
              <a:rPr lang="en-US" sz="2133" dirty="0"/>
              <a:t> event log</a:t>
            </a:r>
          </a:p>
          <a:p>
            <a:pPr algn="just"/>
            <a:r>
              <a:rPr lang="en-US" sz="2133" dirty="0"/>
              <a:t>Filter out both </a:t>
            </a:r>
            <a:r>
              <a:rPr lang="en-US" sz="2133" b="1" dirty="0"/>
              <a:t>Audit Failure and Audit Success. </a:t>
            </a:r>
            <a:r>
              <a:rPr lang="en-US" sz="2133" dirty="0"/>
              <a:t>Then choose </a:t>
            </a:r>
            <a:r>
              <a:rPr lang="en-US" sz="2133" b="1" dirty="0"/>
              <a:t>File &gt; Save Log As… &gt; Save Event Log (Backup)…</a:t>
            </a:r>
          </a:p>
        </p:txBody>
      </p:sp>
      <p:pic>
        <p:nvPicPr>
          <p:cNvPr id="30" name="Picture 29">
            <a:extLst>
              <a:ext uri="{FF2B5EF4-FFF2-40B4-BE49-F238E27FC236}">
                <a16:creationId xmlns:a16="http://schemas.microsoft.com/office/drawing/2014/main" id="{C662ED10-8DDE-0483-AA8C-2C38065321C2}"/>
              </a:ext>
            </a:extLst>
          </p:cNvPr>
          <p:cNvPicPr>
            <a:picLocks noChangeAspect="1"/>
          </p:cNvPicPr>
          <p:nvPr/>
        </p:nvPicPr>
        <p:blipFill>
          <a:blip r:embed="rId3"/>
          <a:stretch>
            <a:fillRect/>
          </a:stretch>
        </p:blipFill>
        <p:spPr>
          <a:xfrm>
            <a:off x="4938968" y="593367"/>
            <a:ext cx="6658137" cy="5863765"/>
          </a:xfrm>
          <a:prstGeom prst="rect">
            <a:avLst/>
          </a:prstGeom>
        </p:spPr>
      </p:pic>
    </p:spTree>
    <p:extLst>
      <p:ext uri="{BB962C8B-B14F-4D97-AF65-F5344CB8AC3E}">
        <p14:creationId xmlns:p14="http://schemas.microsoft.com/office/powerpoint/2010/main" val="30578675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1BF709-13A0-DBA5-930E-189824BDB16F}"/>
              </a:ext>
            </a:extLst>
          </p:cNvPr>
          <p:cNvSpPr>
            <a:spLocks noGrp="1"/>
          </p:cNvSpPr>
          <p:nvPr>
            <p:ph type="title"/>
          </p:nvPr>
        </p:nvSpPr>
        <p:spPr/>
        <p:txBody>
          <a:bodyPr>
            <a:normAutofit/>
          </a:bodyPr>
          <a:lstStyle/>
          <a:p>
            <a:r>
              <a:rPr lang="en-US" sz="4000" b="1" dirty="0"/>
              <a:t>Lab 7: </a:t>
            </a:r>
            <a:r>
              <a:rPr lang="en-GB" sz="4000" b="1" dirty="0"/>
              <a:t>Performing Digital Forensic Investigation on a Computer</a:t>
            </a:r>
            <a:endParaRPr lang="en-US" sz="4000" b="1" dirty="0"/>
          </a:p>
        </p:txBody>
      </p:sp>
      <p:sp>
        <p:nvSpPr>
          <p:cNvPr id="5" name="Content Placeholder 4">
            <a:extLst>
              <a:ext uri="{FF2B5EF4-FFF2-40B4-BE49-F238E27FC236}">
                <a16:creationId xmlns:a16="http://schemas.microsoft.com/office/drawing/2014/main" id="{4D625B75-97F1-7FE9-E5BC-B1AA586996ED}"/>
              </a:ext>
            </a:extLst>
          </p:cNvPr>
          <p:cNvSpPr>
            <a:spLocks noGrp="1"/>
          </p:cNvSpPr>
          <p:nvPr>
            <p:ph idx="1"/>
          </p:nvPr>
        </p:nvSpPr>
        <p:spPr/>
        <p:txBody>
          <a:bodyPr>
            <a:normAutofit/>
          </a:bodyPr>
          <a:lstStyle/>
          <a:p>
            <a:r>
              <a:rPr lang="en-US" sz="2000" b="1" dirty="0"/>
              <a:t>Lab scenario</a:t>
            </a:r>
            <a:r>
              <a:rPr lang="en-US" sz="2000" dirty="0"/>
              <a:t>: </a:t>
            </a:r>
            <a:r>
              <a:rPr lang="en-GB" sz="2000" dirty="0"/>
              <a:t>When a cyber-security breach occurs in an organization, network security administrators should be able to aptly respond to the situation and take the necessary steps to avoid further damage. In case there are no professional incident response personnel to respond to the situation, the company would hire an investigator for incident response.</a:t>
            </a:r>
          </a:p>
          <a:p>
            <a:r>
              <a:rPr lang="en-US" sz="2000" b="1" dirty="0"/>
              <a:t>Lab Objectives</a:t>
            </a:r>
            <a:r>
              <a:rPr lang="en-US" sz="2000" dirty="0"/>
              <a:t>: </a:t>
            </a:r>
            <a:r>
              <a:rPr lang="en-GB" sz="2000" dirty="0"/>
              <a:t>The objective of this lab is to help you learn how to investigate cyber-crimes using the Helix tool.</a:t>
            </a:r>
          </a:p>
          <a:p>
            <a:r>
              <a:rPr lang="en-GB" sz="2000" b="1" dirty="0"/>
              <a:t>Lab Environment:</a:t>
            </a:r>
          </a:p>
          <a:p>
            <a:pPr lvl="1"/>
            <a:r>
              <a:rPr lang="en-GB" sz="2000" dirty="0"/>
              <a:t>A computer running Windows 10 virtual machine</a:t>
            </a:r>
          </a:p>
          <a:p>
            <a:pPr lvl="1"/>
            <a:r>
              <a:rPr lang="en-GB" sz="2000" dirty="0"/>
              <a:t>Administrative privileges to execute the commands</a:t>
            </a:r>
          </a:p>
          <a:p>
            <a:pPr lvl="1"/>
            <a:r>
              <a:rPr lang="en-GB" sz="2000" dirty="0"/>
              <a:t>A web browser with internet access</a:t>
            </a:r>
          </a:p>
          <a:p>
            <a:pPr lvl="1"/>
            <a:r>
              <a:rPr lang="en-US" sz="2000" dirty="0"/>
              <a:t>Helix installer located at C:\CHFI-Tools\CHFIv10 Module 06 Windows Forensics\Windows Forensics Tools\Helix</a:t>
            </a:r>
          </a:p>
        </p:txBody>
      </p:sp>
    </p:spTree>
    <p:extLst>
      <p:ext uri="{BB962C8B-B14F-4D97-AF65-F5344CB8AC3E}">
        <p14:creationId xmlns:p14="http://schemas.microsoft.com/office/powerpoint/2010/main" val="17899278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D99C1-3D9D-EB03-4DB9-7F4AB2A5689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85F6C25-F17F-C8E7-04A4-308B2674A680}"/>
              </a:ext>
            </a:extLst>
          </p:cNvPr>
          <p:cNvSpPr>
            <a:spLocks noGrp="1"/>
          </p:cNvSpPr>
          <p:nvPr>
            <p:ph type="title"/>
          </p:nvPr>
        </p:nvSpPr>
        <p:spPr/>
        <p:txBody>
          <a:bodyPr>
            <a:normAutofit/>
          </a:bodyPr>
          <a:lstStyle/>
          <a:p>
            <a:r>
              <a:rPr lang="en-US" sz="4000" b="1" dirty="0"/>
              <a:t>Step 1: Run Helix</a:t>
            </a:r>
          </a:p>
        </p:txBody>
      </p:sp>
      <p:pic>
        <p:nvPicPr>
          <p:cNvPr id="7" name="Picture 6">
            <a:extLst>
              <a:ext uri="{FF2B5EF4-FFF2-40B4-BE49-F238E27FC236}">
                <a16:creationId xmlns:a16="http://schemas.microsoft.com/office/drawing/2014/main" id="{507E4410-551E-5534-5E20-38E7C8A5A54F}"/>
              </a:ext>
            </a:extLst>
          </p:cNvPr>
          <p:cNvPicPr>
            <a:picLocks noChangeAspect="1"/>
          </p:cNvPicPr>
          <p:nvPr/>
        </p:nvPicPr>
        <p:blipFill>
          <a:blip r:embed="rId2"/>
          <a:stretch>
            <a:fillRect/>
          </a:stretch>
        </p:blipFill>
        <p:spPr>
          <a:xfrm>
            <a:off x="838200" y="1399032"/>
            <a:ext cx="4513189" cy="3263646"/>
          </a:xfrm>
          <a:prstGeom prst="rect">
            <a:avLst/>
          </a:prstGeom>
        </p:spPr>
      </p:pic>
      <p:sp>
        <p:nvSpPr>
          <p:cNvPr id="8" name="TextBox 7">
            <a:extLst>
              <a:ext uri="{FF2B5EF4-FFF2-40B4-BE49-F238E27FC236}">
                <a16:creationId xmlns:a16="http://schemas.microsoft.com/office/drawing/2014/main" id="{AB165DCF-5848-4603-2E47-4887461367C1}"/>
              </a:ext>
            </a:extLst>
          </p:cNvPr>
          <p:cNvSpPr txBox="1"/>
          <p:nvPr/>
        </p:nvSpPr>
        <p:spPr>
          <a:xfrm>
            <a:off x="1572318" y="4778226"/>
            <a:ext cx="3044952" cy="369332"/>
          </a:xfrm>
          <a:prstGeom prst="rect">
            <a:avLst/>
          </a:prstGeom>
          <a:noFill/>
        </p:spPr>
        <p:txBody>
          <a:bodyPr wrap="square" rtlCol="0">
            <a:spAutoFit/>
          </a:bodyPr>
          <a:lstStyle/>
          <a:p>
            <a:r>
              <a:rPr lang="en-US" dirty="0"/>
              <a:t>Click accept to run Helix</a:t>
            </a:r>
          </a:p>
        </p:txBody>
      </p:sp>
      <p:sp>
        <p:nvSpPr>
          <p:cNvPr id="9" name="Arrow: Right 8">
            <a:extLst>
              <a:ext uri="{FF2B5EF4-FFF2-40B4-BE49-F238E27FC236}">
                <a16:creationId xmlns:a16="http://schemas.microsoft.com/office/drawing/2014/main" id="{43C61B92-9129-3E75-ABBC-818271F402AD}"/>
              </a:ext>
            </a:extLst>
          </p:cNvPr>
          <p:cNvSpPr/>
          <p:nvPr/>
        </p:nvSpPr>
        <p:spPr>
          <a:xfrm>
            <a:off x="5580889" y="2852547"/>
            <a:ext cx="786384" cy="356616"/>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693916-EF3D-D8A3-C274-B23437C5A696}"/>
              </a:ext>
            </a:extLst>
          </p:cNvPr>
          <p:cNvPicPr>
            <a:picLocks noChangeAspect="1"/>
          </p:cNvPicPr>
          <p:nvPr/>
        </p:nvPicPr>
        <p:blipFill>
          <a:blip r:embed="rId3"/>
          <a:stretch>
            <a:fillRect/>
          </a:stretch>
        </p:blipFill>
        <p:spPr>
          <a:xfrm>
            <a:off x="6611112" y="1399032"/>
            <a:ext cx="4513189" cy="3379194"/>
          </a:xfrm>
          <a:prstGeom prst="rect">
            <a:avLst/>
          </a:prstGeom>
        </p:spPr>
      </p:pic>
      <p:sp>
        <p:nvSpPr>
          <p:cNvPr id="13" name="TextBox 12">
            <a:extLst>
              <a:ext uri="{FF2B5EF4-FFF2-40B4-BE49-F238E27FC236}">
                <a16:creationId xmlns:a16="http://schemas.microsoft.com/office/drawing/2014/main" id="{BE566121-7B17-6F72-3097-11D2B8E91C26}"/>
              </a:ext>
            </a:extLst>
          </p:cNvPr>
          <p:cNvSpPr txBox="1"/>
          <p:nvPr/>
        </p:nvSpPr>
        <p:spPr>
          <a:xfrm>
            <a:off x="6494526" y="4778226"/>
            <a:ext cx="4629775" cy="923330"/>
          </a:xfrm>
          <a:prstGeom prst="rect">
            <a:avLst/>
          </a:prstGeom>
          <a:noFill/>
        </p:spPr>
        <p:txBody>
          <a:bodyPr wrap="square">
            <a:spAutoFit/>
          </a:bodyPr>
          <a:lstStyle/>
          <a:p>
            <a:r>
              <a:rPr lang="en-US" dirty="0"/>
              <a:t>After accepting, a window of Helix will appear like this. Now let click on Preview System </a:t>
            </a:r>
            <a:r>
              <a:rPr lang="en-US" dirty="0" err="1"/>
              <a:t>Infomation</a:t>
            </a:r>
            <a:endParaRPr lang="en-US" dirty="0"/>
          </a:p>
        </p:txBody>
      </p:sp>
      <p:sp>
        <p:nvSpPr>
          <p:cNvPr id="14" name="Rectangle: Rounded Corners 13">
            <a:extLst>
              <a:ext uri="{FF2B5EF4-FFF2-40B4-BE49-F238E27FC236}">
                <a16:creationId xmlns:a16="http://schemas.microsoft.com/office/drawing/2014/main" id="{8684A37C-D78C-50B1-2DD5-EED9E82FA4B1}"/>
              </a:ext>
            </a:extLst>
          </p:cNvPr>
          <p:cNvSpPr/>
          <p:nvPr/>
        </p:nvSpPr>
        <p:spPr>
          <a:xfrm>
            <a:off x="6858000" y="2084832"/>
            <a:ext cx="2331720" cy="393192"/>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77082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113B3-AA8D-258D-3266-4D077964CE6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3763D1E-25BB-9C2B-43BD-D2B54EAC5F16}"/>
              </a:ext>
            </a:extLst>
          </p:cNvPr>
          <p:cNvSpPr>
            <a:spLocks noGrp="1"/>
          </p:cNvSpPr>
          <p:nvPr>
            <p:ph type="title"/>
          </p:nvPr>
        </p:nvSpPr>
        <p:spPr/>
        <p:txBody>
          <a:bodyPr>
            <a:normAutofit/>
          </a:bodyPr>
          <a:lstStyle/>
          <a:p>
            <a:r>
              <a:rPr lang="en-US" sz="4000" b="1" dirty="0"/>
              <a:t>Step 1: Run Helix</a:t>
            </a:r>
          </a:p>
        </p:txBody>
      </p:sp>
      <p:sp>
        <p:nvSpPr>
          <p:cNvPr id="8" name="TextBox 7">
            <a:extLst>
              <a:ext uri="{FF2B5EF4-FFF2-40B4-BE49-F238E27FC236}">
                <a16:creationId xmlns:a16="http://schemas.microsoft.com/office/drawing/2014/main" id="{DF99F9A9-9E21-CEF4-0DC4-554F4CF15EE6}"/>
              </a:ext>
            </a:extLst>
          </p:cNvPr>
          <p:cNvSpPr txBox="1"/>
          <p:nvPr/>
        </p:nvSpPr>
        <p:spPr>
          <a:xfrm>
            <a:off x="557334" y="4916725"/>
            <a:ext cx="4609776" cy="1200329"/>
          </a:xfrm>
          <a:prstGeom prst="rect">
            <a:avLst/>
          </a:prstGeom>
          <a:noFill/>
        </p:spPr>
        <p:txBody>
          <a:bodyPr wrap="square" rtlCol="0">
            <a:spAutoFit/>
          </a:bodyPr>
          <a:lstStyle/>
          <a:p>
            <a:r>
              <a:rPr lang="en-US" dirty="0"/>
              <a:t>We can see the computer’s system information here. Now click on the triangle button to see the processes that are running on the computer</a:t>
            </a:r>
          </a:p>
        </p:txBody>
      </p:sp>
      <p:sp>
        <p:nvSpPr>
          <p:cNvPr id="9" name="Arrow: Right 8">
            <a:extLst>
              <a:ext uri="{FF2B5EF4-FFF2-40B4-BE49-F238E27FC236}">
                <a16:creationId xmlns:a16="http://schemas.microsoft.com/office/drawing/2014/main" id="{623230F0-5AC0-F24A-5ADC-7A6C9C8C2F1A}"/>
              </a:ext>
            </a:extLst>
          </p:cNvPr>
          <p:cNvSpPr/>
          <p:nvPr/>
        </p:nvSpPr>
        <p:spPr>
          <a:xfrm>
            <a:off x="5562600" y="2852547"/>
            <a:ext cx="786384" cy="356616"/>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1013635-2FF1-C84F-BA2D-7AC08F5DCDFE}"/>
              </a:ext>
            </a:extLst>
          </p:cNvPr>
          <p:cNvSpPr txBox="1"/>
          <p:nvPr/>
        </p:nvSpPr>
        <p:spPr>
          <a:xfrm>
            <a:off x="6494526" y="4778226"/>
            <a:ext cx="4629775" cy="923330"/>
          </a:xfrm>
          <a:prstGeom prst="rect">
            <a:avLst/>
          </a:prstGeom>
          <a:noFill/>
        </p:spPr>
        <p:txBody>
          <a:bodyPr wrap="square">
            <a:spAutoFit/>
          </a:bodyPr>
          <a:lstStyle/>
          <a:p>
            <a:r>
              <a:rPr lang="en-US" dirty="0"/>
              <a:t>Now let click on the Acquire button (camera icon) to start </a:t>
            </a:r>
            <a:r>
              <a:rPr lang="en-GB" dirty="0"/>
              <a:t>acquire physical memory or disk drives.</a:t>
            </a:r>
            <a:endParaRPr lang="en-US" dirty="0"/>
          </a:p>
        </p:txBody>
      </p:sp>
      <p:pic>
        <p:nvPicPr>
          <p:cNvPr id="3" name="Picture 2">
            <a:extLst>
              <a:ext uri="{FF2B5EF4-FFF2-40B4-BE49-F238E27FC236}">
                <a16:creationId xmlns:a16="http://schemas.microsoft.com/office/drawing/2014/main" id="{E39DEBF8-D18F-92EF-7649-AC54C8ADC8DE}"/>
              </a:ext>
            </a:extLst>
          </p:cNvPr>
          <p:cNvPicPr>
            <a:picLocks noChangeAspect="1"/>
          </p:cNvPicPr>
          <p:nvPr/>
        </p:nvPicPr>
        <p:blipFill>
          <a:blip r:embed="rId2"/>
          <a:stretch>
            <a:fillRect/>
          </a:stretch>
        </p:blipFill>
        <p:spPr>
          <a:xfrm>
            <a:off x="627887" y="1393818"/>
            <a:ext cx="4539223" cy="3384408"/>
          </a:xfrm>
          <a:prstGeom prst="rect">
            <a:avLst/>
          </a:prstGeom>
        </p:spPr>
      </p:pic>
      <p:sp>
        <p:nvSpPr>
          <p:cNvPr id="14" name="Rectangle: Rounded Corners 13">
            <a:extLst>
              <a:ext uri="{FF2B5EF4-FFF2-40B4-BE49-F238E27FC236}">
                <a16:creationId xmlns:a16="http://schemas.microsoft.com/office/drawing/2014/main" id="{F23A2F6D-6058-203B-5D86-3DD2B41DAF11}"/>
              </a:ext>
            </a:extLst>
          </p:cNvPr>
          <p:cNvSpPr/>
          <p:nvPr/>
        </p:nvSpPr>
        <p:spPr>
          <a:xfrm>
            <a:off x="1271016" y="2075021"/>
            <a:ext cx="310896" cy="265843"/>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ACB3F15-7CD2-BC31-E02A-FF0408F77D09}"/>
              </a:ext>
            </a:extLst>
          </p:cNvPr>
          <p:cNvPicPr>
            <a:picLocks noChangeAspect="1"/>
          </p:cNvPicPr>
          <p:nvPr/>
        </p:nvPicPr>
        <p:blipFill>
          <a:blip r:embed="rId3"/>
          <a:stretch>
            <a:fillRect/>
          </a:stretch>
        </p:blipFill>
        <p:spPr>
          <a:xfrm>
            <a:off x="6629401" y="1355146"/>
            <a:ext cx="4584794" cy="3461751"/>
          </a:xfrm>
          <a:prstGeom prst="rect">
            <a:avLst/>
          </a:prstGeom>
        </p:spPr>
      </p:pic>
      <p:sp>
        <p:nvSpPr>
          <p:cNvPr id="10" name="Rectangle: Rounded Corners 9">
            <a:extLst>
              <a:ext uri="{FF2B5EF4-FFF2-40B4-BE49-F238E27FC236}">
                <a16:creationId xmlns:a16="http://schemas.microsoft.com/office/drawing/2014/main" id="{8653223D-FF2C-A8C2-33FD-96359C27BEC0}"/>
              </a:ext>
            </a:extLst>
          </p:cNvPr>
          <p:cNvSpPr/>
          <p:nvPr/>
        </p:nvSpPr>
        <p:spPr>
          <a:xfrm>
            <a:off x="6882384" y="2441447"/>
            <a:ext cx="405384" cy="411099"/>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5471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7E9CE-714D-DEEF-BE49-0FD74B8ABD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F886C0-D637-461F-381B-B832708EF608}"/>
              </a:ext>
            </a:extLst>
          </p:cNvPr>
          <p:cNvSpPr>
            <a:spLocks noGrp="1"/>
          </p:cNvSpPr>
          <p:nvPr>
            <p:ph type="title"/>
          </p:nvPr>
        </p:nvSpPr>
        <p:spPr/>
        <p:txBody>
          <a:bodyPr/>
          <a:lstStyle/>
          <a:p>
            <a:r>
              <a:rPr lang="en-US" dirty="0"/>
              <a:t>LAB 1 : Acquiring Volatile Information from a Live Windows System </a:t>
            </a:r>
          </a:p>
        </p:txBody>
      </p:sp>
      <p:sp>
        <p:nvSpPr>
          <p:cNvPr id="3" name="Content Placeholder 2">
            <a:extLst>
              <a:ext uri="{FF2B5EF4-FFF2-40B4-BE49-F238E27FC236}">
                <a16:creationId xmlns:a16="http://schemas.microsoft.com/office/drawing/2014/main" id="{C27F283B-90BF-1B8C-7488-43496796C57B}"/>
              </a:ext>
            </a:extLst>
          </p:cNvPr>
          <p:cNvSpPr>
            <a:spLocks noGrp="1"/>
          </p:cNvSpPr>
          <p:nvPr>
            <p:ph idx="1"/>
          </p:nvPr>
        </p:nvSpPr>
        <p:spPr>
          <a:xfrm>
            <a:off x="838200" y="1825625"/>
            <a:ext cx="5638102" cy="4351338"/>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
        <p:nvSpPr>
          <p:cNvPr id="25" name="Arrow: Right 24">
            <a:extLst>
              <a:ext uri="{FF2B5EF4-FFF2-40B4-BE49-F238E27FC236}">
                <a16:creationId xmlns:a16="http://schemas.microsoft.com/office/drawing/2014/main" id="{970111E3-860E-E970-92EE-78083DD5BF01}"/>
              </a:ext>
            </a:extLst>
          </p:cNvPr>
          <p:cNvSpPr/>
          <p:nvPr/>
        </p:nvSpPr>
        <p:spPr>
          <a:xfrm>
            <a:off x="5653676" y="3429056"/>
            <a:ext cx="679507" cy="369116"/>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a:extLst>
              <a:ext uri="{FF2B5EF4-FFF2-40B4-BE49-F238E27FC236}">
                <a16:creationId xmlns:a16="http://schemas.microsoft.com/office/drawing/2014/main" id="{CD81FED9-46B4-EF74-6451-7E567EC2FD0E}"/>
              </a:ext>
            </a:extLst>
          </p:cNvPr>
          <p:cNvSpPr>
            <a:spLocks noChangeAspect="1" noChangeArrowheads="1"/>
          </p:cNvSpPr>
          <p:nvPr/>
        </p:nvSpPr>
        <p:spPr bwMode="auto">
          <a:xfrm>
            <a:off x="3309938" y="1533525"/>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a:extLst>
              <a:ext uri="{FF2B5EF4-FFF2-40B4-BE49-F238E27FC236}">
                <a16:creationId xmlns:a16="http://schemas.microsoft.com/office/drawing/2014/main" id="{C116E110-CFB8-8961-8269-4F630E00025A}"/>
              </a:ext>
            </a:extLst>
          </p:cNvPr>
          <p:cNvSpPr>
            <a:spLocks noChangeAspect="1" noChangeArrowheads="1"/>
          </p:cNvSpPr>
          <p:nvPr/>
        </p:nvSpPr>
        <p:spPr bwMode="auto">
          <a:xfrm>
            <a:off x="3416797" y="846160"/>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a:extLst>
              <a:ext uri="{FF2B5EF4-FFF2-40B4-BE49-F238E27FC236}">
                <a16:creationId xmlns:a16="http://schemas.microsoft.com/office/drawing/2014/main" id="{091CF154-4EE4-B9B7-B871-8A304FE0F663}"/>
              </a:ext>
            </a:extLst>
          </p:cNvPr>
          <p:cNvSpPr>
            <a:spLocks noChangeAspect="1" noChangeArrowheads="1"/>
          </p:cNvSpPr>
          <p:nvPr/>
        </p:nvSpPr>
        <p:spPr bwMode="auto">
          <a:xfrm>
            <a:off x="4129088" y="2085975"/>
            <a:ext cx="3933825" cy="2686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7">
            <a:extLst>
              <a:ext uri="{FF2B5EF4-FFF2-40B4-BE49-F238E27FC236}">
                <a16:creationId xmlns:a16="http://schemas.microsoft.com/office/drawing/2014/main" id="{48DFEF9A-969A-1159-54F8-8FBA13B06BCA}"/>
              </a:ext>
            </a:extLst>
          </p:cNvPr>
          <p:cNvSpPr>
            <a:spLocks noChangeArrowheads="1"/>
          </p:cNvSpPr>
          <p:nvPr/>
        </p:nvSpPr>
        <p:spPr bwMode="auto">
          <a:xfrm>
            <a:off x="516803" y="4723573"/>
            <a:ext cx="506636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t>Now, to run </a:t>
            </a:r>
            <a:r>
              <a:rPr lang="en-US" dirty="0" err="1"/>
              <a:t>NetworkOpenedFiles</a:t>
            </a:r>
            <a:r>
              <a:rPr lang="en-US" dirty="0"/>
              <a:t>, switch back to Windows Server 2016 virtual machine, navigate to C:\CHFI-Tools\CHFIv10 Module 06 Windows Forensics\Volatile Data Acquisition Tools\</a:t>
            </a:r>
            <a:r>
              <a:rPr lang="en-US" dirty="0" err="1"/>
              <a:t>NetworkOpenedFiles</a:t>
            </a:r>
            <a:r>
              <a:rPr lang="en-US" dirty="0"/>
              <a:t>, and double-click NetworkOpenedFiles.exe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13AD8C4B-C8F8-AC83-CC73-5F8795092A44}"/>
              </a:ext>
            </a:extLst>
          </p:cNvPr>
          <p:cNvPicPr>
            <a:picLocks noChangeAspect="1"/>
          </p:cNvPicPr>
          <p:nvPr/>
        </p:nvPicPr>
        <p:blipFill>
          <a:blip r:embed="rId2"/>
          <a:stretch>
            <a:fillRect/>
          </a:stretch>
        </p:blipFill>
        <p:spPr>
          <a:xfrm>
            <a:off x="628994" y="1940441"/>
            <a:ext cx="3393235" cy="2568000"/>
          </a:xfrm>
          <a:prstGeom prst="rect">
            <a:avLst/>
          </a:prstGeom>
        </p:spPr>
      </p:pic>
      <p:sp>
        <p:nvSpPr>
          <p:cNvPr id="11" name="AutoShape 2">
            <a:extLst>
              <a:ext uri="{FF2B5EF4-FFF2-40B4-BE49-F238E27FC236}">
                <a16:creationId xmlns:a16="http://schemas.microsoft.com/office/drawing/2014/main" id="{B7F0C7CF-2F26-CBAF-B25A-4A11CD206801}"/>
              </a:ext>
            </a:extLst>
          </p:cNvPr>
          <p:cNvSpPr>
            <a:spLocks noChangeAspect="1" noChangeArrowheads="1"/>
          </p:cNvSpPr>
          <p:nvPr/>
        </p:nvSpPr>
        <p:spPr bwMode="auto">
          <a:xfrm>
            <a:off x="3309938" y="2681288"/>
            <a:ext cx="5572125" cy="14954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a:extLst>
              <a:ext uri="{FF2B5EF4-FFF2-40B4-BE49-F238E27FC236}">
                <a16:creationId xmlns:a16="http://schemas.microsoft.com/office/drawing/2014/main" id="{3A51933C-24CE-97AA-BA44-482170685866}"/>
              </a:ext>
            </a:extLst>
          </p:cNvPr>
          <p:cNvSpPr txBox="1"/>
          <p:nvPr/>
        </p:nvSpPr>
        <p:spPr>
          <a:xfrm>
            <a:off x="6736831" y="3827201"/>
            <a:ext cx="5126191" cy="1754326"/>
          </a:xfrm>
          <a:prstGeom prst="rect">
            <a:avLst/>
          </a:prstGeom>
          <a:noFill/>
        </p:spPr>
        <p:txBody>
          <a:bodyPr wrap="square">
            <a:spAutoFit/>
          </a:bodyPr>
          <a:lstStyle/>
          <a:p>
            <a:r>
              <a:rPr lang="en-US" sz="1800" b="0" i="0" u="none" strike="noStrike" dirty="0">
                <a:solidFill>
                  <a:srgbClr val="000000"/>
                </a:solidFill>
                <a:effectLst/>
                <a:latin typeface="+mj-lt"/>
              </a:rPr>
              <a:t>The </a:t>
            </a:r>
            <a:r>
              <a:rPr lang="en-US" sz="1800" b="0" i="0" u="none" strike="noStrike" dirty="0" err="1">
                <a:solidFill>
                  <a:srgbClr val="000000"/>
                </a:solidFill>
                <a:effectLst/>
                <a:latin typeface="+mj-lt"/>
              </a:rPr>
              <a:t>NetworkOpenedFiles</a:t>
            </a:r>
            <a:r>
              <a:rPr lang="en-US" sz="1800" b="0" i="0" u="none" strike="noStrike" dirty="0">
                <a:solidFill>
                  <a:srgbClr val="000000"/>
                </a:solidFill>
                <a:effectLst/>
                <a:latin typeface="+mj-lt"/>
              </a:rPr>
              <a:t> window displays shared folders and files (e.g., CHFI-Tools, Evidence Files, Infected.pdf), along with details such as the remote computer's IP address, user account name, and host name (e.g., the Windows 10 virtual machine). Double-click on C:\CHFI-Tools\Evidence Files\Infected.pdf.</a:t>
            </a:r>
            <a:endParaRPr lang="en-US" dirty="0">
              <a:latin typeface="+mj-lt"/>
            </a:endParaRPr>
          </a:p>
        </p:txBody>
      </p:sp>
      <p:pic>
        <p:nvPicPr>
          <p:cNvPr id="20" name="Picture 19">
            <a:extLst>
              <a:ext uri="{FF2B5EF4-FFF2-40B4-BE49-F238E27FC236}">
                <a16:creationId xmlns:a16="http://schemas.microsoft.com/office/drawing/2014/main" id="{253E51A4-3EEE-1A65-CB38-05293403E8C5}"/>
              </a:ext>
            </a:extLst>
          </p:cNvPr>
          <p:cNvPicPr>
            <a:picLocks noChangeAspect="1"/>
          </p:cNvPicPr>
          <p:nvPr/>
        </p:nvPicPr>
        <p:blipFill>
          <a:blip r:embed="rId3"/>
          <a:stretch>
            <a:fillRect/>
          </a:stretch>
        </p:blipFill>
        <p:spPr>
          <a:xfrm>
            <a:off x="6858565" y="1982992"/>
            <a:ext cx="5004457" cy="1396592"/>
          </a:xfrm>
          <a:prstGeom prst="rect">
            <a:avLst/>
          </a:prstGeom>
        </p:spPr>
      </p:pic>
    </p:spTree>
    <p:extLst>
      <p:ext uri="{BB962C8B-B14F-4D97-AF65-F5344CB8AC3E}">
        <p14:creationId xmlns:p14="http://schemas.microsoft.com/office/powerpoint/2010/main" val="11193519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54F55-80EF-A51C-D94F-3A0349A5B19C}"/>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B33857BA-87A2-EB68-9BF4-45134AE2C0F3}"/>
              </a:ext>
            </a:extLst>
          </p:cNvPr>
          <p:cNvPicPr>
            <a:picLocks noChangeAspect="1"/>
          </p:cNvPicPr>
          <p:nvPr/>
        </p:nvPicPr>
        <p:blipFill>
          <a:blip r:embed="rId2"/>
          <a:stretch>
            <a:fillRect/>
          </a:stretch>
        </p:blipFill>
        <p:spPr>
          <a:xfrm>
            <a:off x="570806" y="1388101"/>
            <a:ext cx="4629776" cy="3482523"/>
          </a:xfrm>
          <a:prstGeom prst="rect">
            <a:avLst/>
          </a:prstGeom>
        </p:spPr>
      </p:pic>
      <p:sp>
        <p:nvSpPr>
          <p:cNvPr id="4" name="Title 3">
            <a:extLst>
              <a:ext uri="{FF2B5EF4-FFF2-40B4-BE49-F238E27FC236}">
                <a16:creationId xmlns:a16="http://schemas.microsoft.com/office/drawing/2014/main" id="{88AB2AFF-7AC8-4600-BE35-2123CBAF4FF0}"/>
              </a:ext>
            </a:extLst>
          </p:cNvPr>
          <p:cNvSpPr>
            <a:spLocks noGrp="1"/>
          </p:cNvSpPr>
          <p:nvPr>
            <p:ph type="title"/>
          </p:nvPr>
        </p:nvSpPr>
        <p:spPr/>
        <p:txBody>
          <a:bodyPr>
            <a:normAutofit/>
          </a:bodyPr>
          <a:lstStyle/>
          <a:p>
            <a:r>
              <a:rPr lang="en-US" sz="4000" b="1" dirty="0"/>
              <a:t>Step 1: Run Helix</a:t>
            </a:r>
          </a:p>
        </p:txBody>
      </p:sp>
      <p:sp>
        <p:nvSpPr>
          <p:cNvPr id="8" name="TextBox 7">
            <a:extLst>
              <a:ext uri="{FF2B5EF4-FFF2-40B4-BE49-F238E27FC236}">
                <a16:creationId xmlns:a16="http://schemas.microsoft.com/office/drawing/2014/main" id="{EDFEE1BB-5FDB-9C2A-FF67-6641890F164F}"/>
              </a:ext>
            </a:extLst>
          </p:cNvPr>
          <p:cNvSpPr txBox="1"/>
          <p:nvPr/>
        </p:nvSpPr>
        <p:spPr>
          <a:xfrm>
            <a:off x="557334" y="4916725"/>
            <a:ext cx="4609776" cy="1200329"/>
          </a:xfrm>
          <a:prstGeom prst="rect">
            <a:avLst/>
          </a:prstGeom>
          <a:noFill/>
        </p:spPr>
        <p:txBody>
          <a:bodyPr wrap="square" rtlCol="0">
            <a:spAutoFit/>
          </a:bodyPr>
          <a:lstStyle/>
          <a:p>
            <a:r>
              <a:rPr lang="en-US" dirty="0"/>
              <a:t>A window of Live Acquisition will appear like this, </a:t>
            </a:r>
            <a:r>
              <a:rPr lang="en-GB" dirty="0"/>
              <a:t>we will be demonstrating the steps to create/acquire the forensic</a:t>
            </a:r>
          </a:p>
          <a:p>
            <a:r>
              <a:rPr lang="en-GB" dirty="0"/>
              <a:t>image of a logical drive (here, the C: Drive).</a:t>
            </a:r>
            <a:endParaRPr lang="en-US" dirty="0"/>
          </a:p>
        </p:txBody>
      </p:sp>
      <p:sp>
        <p:nvSpPr>
          <p:cNvPr id="9" name="Arrow: Right 8">
            <a:extLst>
              <a:ext uri="{FF2B5EF4-FFF2-40B4-BE49-F238E27FC236}">
                <a16:creationId xmlns:a16="http://schemas.microsoft.com/office/drawing/2014/main" id="{F1EE0CD9-28AF-FFB6-0678-FD5AA73E2FD9}"/>
              </a:ext>
            </a:extLst>
          </p:cNvPr>
          <p:cNvSpPr/>
          <p:nvPr/>
        </p:nvSpPr>
        <p:spPr>
          <a:xfrm>
            <a:off x="5472650" y="2852547"/>
            <a:ext cx="786384" cy="356616"/>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37EA8D5-F046-BC06-C4C9-A99053CD0B54}"/>
              </a:ext>
            </a:extLst>
          </p:cNvPr>
          <p:cNvSpPr txBox="1"/>
          <p:nvPr/>
        </p:nvSpPr>
        <p:spPr>
          <a:xfrm>
            <a:off x="6494526" y="4778226"/>
            <a:ext cx="4629775" cy="646331"/>
          </a:xfrm>
          <a:prstGeom prst="rect">
            <a:avLst/>
          </a:prstGeom>
          <a:noFill/>
        </p:spPr>
        <p:txBody>
          <a:bodyPr wrap="square">
            <a:spAutoFit/>
          </a:bodyPr>
          <a:lstStyle/>
          <a:p>
            <a:r>
              <a:rPr lang="en-US" dirty="0"/>
              <a:t>Now let move to the second page and click Imager button</a:t>
            </a:r>
          </a:p>
        </p:txBody>
      </p:sp>
      <p:pic>
        <p:nvPicPr>
          <p:cNvPr id="5" name="Picture 4">
            <a:extLst>
              <a:ext uri="{FF2B5EF4-FFF2-40B4-BE49-F238E27FC236}">
                <a16:creationId xmlns:a16="http://schemas.microsoft.com/office/drawing/2014/main" id="{66C1E0E5-29E0-203E-062A-0644FA470C4C}"/>
              </a:ext>
            </a:extLst>
          </p:cNvPr>
          <p:cNvPicPr>
            <a:picLocks noChangeAspect="1"/>
          </p:cNvPicPr>
          <p:nvPr/>
        </p:nvPicPr>
        <p:blipFill>
          <a:blip r:embed="rId3"/>
          <a:stretch>
            <a:fillRect/>
          </a:stretch>
        </p:blipFill>
        <p:spPr>
          <a:xfrm>
            <a:off x="6568577" y="1284433"/>
            <a:ext cx="4629775" cy="3492843"/>
          </a:xfrm>
          <a:prstGeom prst="rect">
            <a:avLst/>
          </a:prstGeom>
        </p:spPr>
      </p:pic>
      <p:sp>
        <p:nvSpPr>
          <p:cNvPr id="10" name="Rectangle: Rounded Corners 9">
            <a:extLst>
              <a:ext uri="{FF2B5EF4-FFF2-40B4-BE49-F238E27FC236}">
                <a16:creationId xmlns:a16="http://schemas.microsoft.com/office/drawing/2014/main" id="{A64EE66B-6C2E-044C-DA2B-567209EADFA4}"/>
              </a:ext>
            </a:extLst>
          </p:cNvPr>
          <p:cNvSpPr/>
          <p:nvPr/>
        </p:nvSpPr>
        <p:spPr>
          <a:xfrm>
            <a:off x="7184136" y="2340864"/>
            <a:ext cx="405384" cy="411099"/>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7714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087A4-3859-3DE5-2864-49C51BA6668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DDD4DCB-C474-8C3F-38BE-FEF1D0602F9F}"/>
              </a:ext>
            </a:extLst>
          </p:cNvPr>
          <p:cNvPicPr>
            <a:picLocks noChangeAspect="1"/>
          </p:cNvPicPr>
          <p:nvPr/>
        </p:nvPicPr>
        <p:blipFill>
          <a:blip r:embed="rId2"/>
          <a:stretch>
            <a:fillRect/>
          </a:stretch>
        </p:blipFill>
        <p:spPr>
          <a:xfrm>
            <a:off x="557334" y="1543733"/>
            <a:ext cx="4609776" cy="3288976"/>
          </a:xfrm>
          <a:prstGeom prst="rect">
            <a:avLst/>
          </a:prstGeom>
        </p:spPr>
      </p:pic>
      <p:sp>
        <p:nvSpPr>
          <p:cNvPr id="4" name="Title 3">
            <a:extLst>
              <a:ext uri="{FF2B5EF4-FFF2-40B4-BE49-F238E27FC236}">
                <a16:creationId xmlns:a16="http://schemas.microsoft.com/office/drawing/2014/main" id="{D876563C-52E7-AD9D-E53A-B01EA8447882}"/>
              </a:ext>
            </a:extLst>
          </p:cNvPr>
          <p:cNvSpPr>
            <a:spLocks noGrp="1"/>
          </p:cNvSpPr>
          <p:nvPr>
            <p:ph type="title"/>
          </p:nvPr>
        </p:nvSpPr>
        <p:spPr/>
        <p:txBody>
          <a:bodyPr>
            <a:normAutofit/>
          </a:bodyPr>
          <a:lstStyle/>
          <a:p>
            <a:r>
              <a:rPr lang="en-US" sz="4000" b="1" dirty="0"/>
              <a:t>Step 2: Start creating Disk Image</a:t>
            </a:r>
          </a:p>
        </p:txBody>
      </p:sp>
      <p:sp>
        <p:nvSpPr>
          <p:cNvPr id="8" name="TextBox 7">
            <a:extLst>
              <a:ext uri="{FF2B5EF4-FFF2-40B4-BE49-F238E27FC236}">
                <a16:creationId xmlns:a16="http://schemas.microsoft.com/office/drawing/2014/main" id="{9CF31F8C-F4AB-C501-8944-3B845EC924C0}"/>
              </a:ext>
            </a:extLst>
          </p:cNvPr>
          <p:cNvSpPr txBox="1"/>
          <p:nvPr/>
        </p:nvSpPr>
        <p:spPr>
          <a:xfrm>
            <a:off x="557334" y="4916725"/>
            <a:ext cx="4609776" cy="923330"/>
          </a:xfrm>
          <a:prstGeom prst="rect">
            <a:avLst/>
          </a:prstGeom>
          <a:noFill/>
        </p:spPr>
        <p:txBody>
          <a:bodyPr wrap="square" rtlCol="0">
            <a:spAutoFit/>
          </a:bodyPr>
          <a:lstStyle/>
          <a:p>
            <a:r>
              <a:rPr lang="en-GB" dirty="0"/>
              <a:t>Helix will now launch the Access Data FTK Imager application. Go to</a:t>
            </a:r>
          </a:p>
          <a:p>
            <a:r>
              <a:rPr lang="en-GB" b="1" dirty="0"/>
              <a:t>File </a:t>
            </a:r>
            <a:r>
              <a:rPr lang="en-GB" b="1" dirty="0">
                <a:sym typeface="Wingdings" panose="05000000000000000000" pitchFamily="2" charset="2"/>
              </a:rPr>
              <a:t> </a:t>
            </a:r>
            <a:r>
              <a:rPr lang="en-GB" b="1" dirty="0"/>
              <a:t>Create Disk Image….</a:t>
            </a:r>
            <a:endParaRPr lang="en-US" b="1" dirty="0"/>
          </a:p>
        </p:txBody>
      </p:sp>
      <p:sp>
        <p:nvSpPr>
          <p:cNvPr id="9" name="Arrow: Right 8">
            <a:extLst>
              <a:ext uri="{FF2B5EF4-FFF2-40B4-BE49-F238E27FC236}">
                <a16:creationId xmlns:a16="http://schemas.microsoft.com/office/drawing/2014/main" id="{7ADC2B3D-5078-230B-A49E-C94A4AB44DF0}"/>
              </a:ext>
            </a:extLst>
          </p:cNvPr>
          <p:cNvSpPr/>
          <p:nvPr/>
        </p:nvSpPr>
        <p:spPr>
          <a:xfrm>
            <a:off x="5539360" y="2852547"/>
            <a:ext cx="786384" cy="356616"/>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F197058-C2CD-6C1B-1CB6-43AC3F93DBA4}"/>
              </a:ext>
            </a:extLst>
          </p:cNvPr>
          <p:cNvSpPr txBox="1"/>
          <p:nvPr/>
        </p:nvSpPr>
        <p:spPr>
          <a:xfrm>
            <a:off x="6494526" y="4778226"/>
            <a:ext cx="4629775" cy="369332"/>
          </a:xfrm>
          <a:prstGeom prst="rect">
            <a:avLst/>
          </a:prstGeom>
          <a:noFill/>
        </p:spPr>
        <p:txBody>
          <a:bodyPr wrap="square">
            <a:spAutoFit/>
          </a:bodyPr>
          <a:lstStyle/>
          <a:p>
            <a:r>
              <a:rPr lang="en-US" dirty="0"/>
              <a:t>Following these step and continue </a:t>
            </a:r>
          </a:p>
        </p:txBody>
      </p:sp>
      <p:pic>
        <p:nvPicPr>
          <p:cNvPr id="11" name="Picture 10">
            <a:extLst>
              <a:ext uri="{FF2B5EF4-FFF2-40B4-BE49-F238E27FC236}">
                <a16:creationId xmlns:a16="http://schemas.microsoft.com/office/drawing/2014/main" id="{B5922029-BCE7-1B3E-5C7B-225CDD7F2CB4}"/>
              </a:ext>
            </a:extLst>
          </p:cNvPr>
          <p:cNvPicPr>
            <a:picLocks noChangeAspect="1"/>
          </p:cNvPicPr>
          <p:nvPr/>
        </p:nvPicPr>
        <p:blipFill>
          <a:blip r:embed="rId3"/>
          <a:stretch>
            <a:fillRect/>
          </a:stretch>
        </p:blipFill>
        <p:spPr>
          <a:xfrm>
            <a:off x="557334" y="1806327"/>
            <a:ext cx="2564550" cy="1808608"/>
          </a:xfrm>
          <a:prstGeom prst="rect">
            <a:avLst/>
          </a:prstGeom>
        </p:spPr>
      </p:pic>
      <p:sp>
        <p:nvSpPr>
          <p:cNvPr id="14" name="Rectangle: Rounded Corners 13">
            <a:extLst>
              <a:ext uri="{FF2B5EF4-FFF2-40B4-BE49-F238E27FC236}">
                <a16:creationId xmlns:a16="http://schemas.microsoft.com/office/drawing/2014/main" id="{305E30FA-9B9B-97A4-7CCE-26E8BC2C08AF}"/>
              </a:ext>
            </a:extLst>
          </p:cNvPr>
          <p:cNvSpPr/>
          <p:nvPr/>
        </p:nvSpPr>
        <p:spPr>
          <a:xfrm>
            <a:off x="557334" y="2761489"/>
            <a:ext cx="2002986" cy="292608"/>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18D7E3FB-B874-4956-E537-BE45FB022BE8}"/>
              </a:ext>
            </a:extLst>
          </p:cNvPr>
          <p:cNvPicPr>
            <a:picLocks noChangeAspect="1"/>
          </p:cNvPicPr>
          <p:nvPr/>
        </p:nvPicPr>
        <p:blipFill>
          <a:blip r:embed="rId4"/>
          <a:stretch>
            <a:fillRect/>
          </a:stretch>
        </p:blipFill>
        <p:spPr>
          <a:xfrm>
            <a:off x="6652641" y="1513714"/>
            <a:ext cx="4171950" cy="1247775"/>
          </a:xfrm>
          <a:prstGeom prst="rect">
            <a:avLst/>
          </a:prstGeom>
        </p:spPr>
      </p:pic>
      <p:pic>
        <p:nvPicPr>
          <p:cNvPr id="19" name="Picture 18">
            <a:extLst>
              <a:ext uri="{FF2B5EF4-FFF2-40B4-BE49-F238E27FC236}">
                <a16:creationId xmlns:a16="http://schemas.microsoft.com/office/drawing/2014/main" id="{445B6501-AA6E-43FE-EB07-8A991AAD4BC1}"/>
              </a:ext>
            </a:extLst>
          </p:cNvPr>
          <p:cNvPicPr>
            <a:picLocks noChangeAspect="1"/>
          </p:cNvPicPr>
          <p:nvPr/>
        </p:nvPicPr>
        <p:blipFill>
          <a:blip r:embed="rId5"/>
          <a:stretch>
            <a:fillRect/>
          </a:stretch>
        </p:blipFill>
        <p:spPr>
          <a:xfrm>
            <a:off x="6652641" y="2764450"/>
            <a:ext cx="4171950" cy="1885950"/>
          </a:xfrm>
          <a:prstGeom prst="rect">
            <a:avLst/>
          </a:prstGeom>
        </p:spPr>
      </p:pic>
    </p:spTree>
    <p:extLst>
      <p:ext uri="{BB962C8B-B14F-4D97-AF65-F5344CB8AC3E}">
        <p14:creationId xmlns:p14="http://schemas.microsoft.com/office/powerpoint/2010/main" val="6860248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DD182-D5B6-B91F-C2F8-1B9D0B128FF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EF2021E-8158-9782-5212-A03E7320FF73}"/>
              </a:ext>
            </a:extLst>
          </p:cNvPr>
          <p:cNvSpPr>
            <a:spLocks noGrp="1"/>
          </p:cNvSpPr>
          <p:nvPr>
            <p:ph type="title"/>
          </p:nvPr>
        </p:nvSpPr>
        <p:spPr/>
        <p:txBody>
          <a:bodyPr>
            <a:normAutofit/>
          </a:bodyPr>
          <a:lstStyle/>
          <a:p>
            <a:r>
              <a:rPr lang="en-US" sz="4000" b="1" dirty="0"/>
              <a:t>Step 2: Start creating Disk Image</a:t>
            </a:r>
          </a:p>
        </p:txBody>
      </p:sp>
      <p:sp>
        <p:nvSpPr>
          <p:cNvPr id="8" name="TextBox 7">
            <a:extLst>
              <a:ext uri="{FF2B5EF4-FFF2-40B4-BE49-F238E27FC236}">
                <a16:creationId xmlns:a16="http://schemas.microsoft.com/office/drawing/2014/main" id="{9475C488-BBFD-9FED-5D93-3F7A0944B676}"/>
              </a:ext>
            </a:extLst>
          </p:cNvPr>
          <p:cNvSpPr txBox="1"/>
          <p:nvPr/>
        </p:nvSpPr>
        <p:spPr>
          <a:xfrm>
            <a:off x="557334" y="4916725"/>
            <a:ext cx="4609776" cy="1200329"/>
          </a:xfrm>
          <a:prstGeom prst="rect">
            <a:avLst/>
          </a:prstGeom>
          <a:noFill/>
        </p:spPr>
        <p:txBody>
          <a:bodyPr wrap="square" rtlCol="0">
            <a:spAutoFit/>
          </a:bodyPr>
          <a:lstStyle/>
          <a:p>
            <a:r>
              <a:rPr lang="en-US" dirty="0"/>
              <a:t>Then click Add and choose Raw (dd) and click Next. An Evidence Item Information window will appear, we will have to fill in the information and click Next to continue</a:t>
            </a:r>
          </a:p>
        </p:txBody>
      </p:sp>
      <p:sp>
        <p:nvSpPr>
          <p:cNvPr id="9" name="Arrow: Right 8">
            <a:extLst>
              <a:ext uri="{FF2B5EF4-FFF2-40B4-BE49-F238E27FC236}">
                <a16:creationId xmlns:a16="http://schemas.microsoft.com/office/drawing/2014/main" id="{4B393D5F-C2AB-67B5-C51D-E260487B099A}"/>
              </a:ext>
            </a:extLst>
          </p:cNvPr>
          <p:cNvSpPr/>
          <p:nvPr/>
        </p:nvSpPr>
        <p:spPr>
          <a:xfrm>
            <a:off x="5433229" y="2852547"/>
            <a:ext cx="786384" cy="356616"/>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33D737D-9B7F-81B7-F0F1-06E5C606584E}"/>
              </a:ext>
            </a:extLst>
          </p:cNvPr>
          <p:cNvSpPr txBox="1"/>
          <p:nvPr/>
        </p:nvSpPr>
        <p:spPr>
          <a:xfrm>
            <a:off x="6494526" y="4778226"/>
            <a:ext cx="4629775" cy="1200329"/>
          </a:xfrm>
          <a:prstGeom prst="rect">
            <a:avLst/>
          </a:prstGeom>
          <a:noFill/>
        </p:spPr>
        <p:txBody>
          <a:bodyPr wrap="square">
            <a:spAutoFit/>
          </a:bodyPr>
          <a:lstStyle/>
          <a:p>
            <a:r>
              <a:rPr lang="en-US" dirty="0"/>
              <a:t>This window will appear, now we have to choose a destination, image fragment size and fill in filename to start create a disk image</a:t>
            </a:r>
          </a:p>
        </p:txBody>
      </p:sp>
      <p:pic>
        <p:nvPicPr>
          <p:cNvPr id="5" name="Picture 4">
            <a:extLst>
              <a:ext uri="{FF2B5EF4-FFF2-40B4-BE49-F238E27FC236}">
                <a16:creationId xmlns:a16="http://schemas.microsoft.com/office/drawing/2014/main" id="{FA36990C-3723-6530-A13C-5280C357BA9A}"/>
              </a:ext>
            </a:extLst>
          </p:cNvPr>
          <p:cNvPicPr>
            <a:picLocks noChangeAspect="1"/>
          </p:cNvPicPr>
          <p:nvPr/>
        </p:nvPicPr>
        <p:blipFill>
          <a:blip r:embed="rId2"/>
          <a:stretch>
            <a:fillRect/>
          </a:stretch>
        </p:blipFill>
        <p:spPr>
          <a:xfrm>
            <a:off x="557334" y="1705292"/>
            <a:ext cx="3230398" cy="1478443"/>
          </a:xfrm>
          <a:prstGeom prst="rect">
            <a:avLst/>
          </a:prstGeom>
        </p:spPr>
      </p:pic>
      <p:pic>
        <p:nvPicPr>
          <p:cNvPr id="15" name="Picture 14">
            <a:extLst>
              <a:ext uri="{FF2B5EF4-FFF2-40B4-BE49-F238E27FC236}">
                <a16:creationId xmlns:a16="http://schemas.microsoft.com/office/drawing/2014/main" id="{9F62AE75-0E41-E156-1010-1C276944FBEB}"/>
              </a:ext>
            </a:extLst>
          </p:cNvPr>
          <p:cNvPicPr>
            <a:picLocks noChangeAspect="1"/>
          </p:cNvPicPr>
          <p:nvPr/>
        </p:nvPicPr>
        <p:blipFill>
          <a:blip r:embed="rId3"/>
          <a:stretch>
            <a:fillRect/>
          </a:stretch>
        </p:blipFill>
        <p:spPr>
          <a:xfrm>
            <a:off x="1599949" y="3209163"/>
            <a:ext cx="3119810" cy="1602447"/>
          </a:xfrm>
          <a:prstGeom prst="rect">
            <a:avLst/>
          </a:prstGeom>
        </p:spPr>
      </p:pic>
      <p:sp>
        <p:nvSpPr>
          <p:cNvPr id="10" name="Rectangle: Rounded Corners 9">
            <a:extLst>
              <a:ext uri="{FF2B5EF4-FFF2-40B4-BE49-F238E27FC236}">
                <a16:creationId xmlns:a16="http://schemas.microsoft.com/office/drawing/2014/main" id="{0C2D01D9-1EF7-77C7-EDA8-C6C96E093A8D}"/>
              </a:ext>
            </a:extLst>
          </p:cNvPr>
          <p:cNvSpPr/>
          <p:nvPr/>
        </p:nvSpPr>
        <p:spPr>
          <a:xfrm>
            <a:off x="838199" y="2249424"/>
            <a:ext cx="761749" cy="237744"/>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BD0A83E2-C61E-CA68-F96D-0D6B43F07C12}"/>
              </a:ext>
            </a:extLst>
          </p:cNvPr>
          <p:cNvPicPr>
            <a:picLocks noChangeAspect="1"/>
          </p:cNvPicPr>
          <p:nvPr/>
        </p:nvPicPr>
        <p:blipFill>
          <a:blip r:embed="rId4"/>
          <a:stretch>
            <a:fillRect/>
          </a:stretch>
        </p:blipFill>
        <p:spPr>
          <a:xfrm>
            <a:off x="6737436" y="1690688"/>
            <a:ext cx="4143953" cy="2638793"/>
          </a:xfrm>
          <a:prstGeom prst="rect">
            <a:avLst/>
          </a:prstGeom>
        </p:spPr>
      </p:pic>
    </p:spTree>
    <p:extLst>
      <p:ext uri="{BB962C8B-B14F-4D97-AF65-F5344CB8AC3E}">
        <p14:creationId xmlns:p14="http://schemas.microsoft.com/office/powerpoint/2010/main" val="38730292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64B29A-4D62-DCC7-4FB2-7DB4059F701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6A834DC-132C-1622-A7E6-28D2400B0FFD}"/>
              </a:ext>
            </a:extLst>
          </p:cNvPr>
          <p:cNvSpPr>
            <a:spLocks noGrp="1"/>
          </p:cNvSpPr>
          <p:nvPr>
            <p:ph type="title"/>
          </p:nvPr>
        </p:nvSpPr>
        <p:spPr/>
        <p:txBody>
          <a:bodyPr>
            <a:normAutofit/>
          </a:bodyPr>
          <a:lstStyle/>
          <a:p>
            <a:r>
              <a:rPr lang="en-US" sz="4000" b="1" dirty="0"/>
              <a:t>Step 2: Start creating Disk Image</a:t>
            </a:r>
          </a:p>
        </p:txBody>
      </p:sp>
      <p:sp>
        <p:nvSpPr>
          <p:cNvPr id="8" name="TextBox 7">
            <a:extLst>
              <a:ext uri="{FF2B5EF4-FFF2-40B4-BE49-F238E27FC236}">
                <a16:creationId xmlns:a16="http://schemas.microsoft.com/office/drawing/2014/main" id="{67CA15DD-8841-1716-AE27-20B3E3436778}"/>
              </a:ext>
            </a:extLst>
          </p:cNvPr>
          <p:cNvSpPr txBox="1"/>
          <p:nvPr/>
        </p:nvSpPr>
        <p:spPr>
          <a:xfrm>
            <a:off x="557334" y="4916725"/>
            <a:ext cx="4609776" cy="646331"/>
          </a:xfrm>
          <a:prstGeom prst="rect">
            <a:avLst/>
          </a:prstGeom>
          <a:noFill/>
        </p:spPr>
        <p:txBody>
          <a:bodyPr wrap="square" rtlCol="0">
            <a:spAutoFit/>
          </a:bodyPr>
          <a:lstStyle/>
          <a:p>
            <a:r>
              <a:rPr lang="en-US" dirty="0"/>
              <a:t>Click Start to start creating Disk Image. </a:t>
            </a:r>
            <a:r>
              <a:rPr lang="en-GB" dirty="0"/>
              <a:t>The tool will now start creating the image.</a:t>
            </a:r>
            <a:endParaRPr lang="en-US" dirty="0"/>
          </a:p>
        </p:txBody>
      </p:sp>
      <p:sp>
        <p:nvSpPr>
          <p:cNvPr id="13" name="TextBox 12">
            <a:extLst>
              <a:ext uri="{FF2B5EF4-FFF2-40B4-BE49-F238E27FC236}">
                <a16:creationId xmlns:a16="http://schemas.microsoft.com/office/drawing/2014/main" id="{6BA25F47-4AD9-3C86-BFBE-4FA20F3BA931}"/>
              </a:ext>
            </a:extLst>
          </p:cNvPr>
          <p:cNvSpPr txBox="1"/>
          <p:nvPr/>
        </p:nvSpPr>
        <p:spPr>
          <a:xfrm>
            <a:off x="6311646" y="4903495"/>
            <a:ext cx="5520690" cy="1754326"/>
          </a:xfrm>
          <a:prstGeom prst="rect">
            <a:avLst/>
          </a:prstGeom>
          <a:noFill/>
        </p:spPr>
        <p:txBody>
          <a:bodyPr wrap="square">
            <a:spAutoFit/>
          </a:bodyPr>
          <a:lstStyle/>
          <a:p>
            <a:r>
              <a:rPr lang="en-GB" dirty="0"/>
              <a:t>When the imaging is complete, the application will save the logical drive image fragments to</a:t>
            </a:r>
          </a:p>
          <a:p>
            <a:r>
              <a:rPr lang="en-GB" dirty="0"/>
              <a:t>the destination folder, i.e., Helix Forensic Images in the Documents directory. You can monitor the progress of the image creation in the Progress section of the Creating Image… window,</a:t>
            </a:r>
            <a:endParaRPr lang="en-US" dirty="0"/>
          </a:p>
        </p:txBody>
      </p:sp>
      <p:pic>
        <p:nvPicPr>
          <p:cNvPr id="3" name="Picture 2">
            <a:extLst>
              <a:ext uri="{FF2B5EF4-FFF2-40B4-BE49-F238E27FC236}">
                <a16:creationId xmlns:a16="http://schemas.microsoft.com/office/drawing/2014/main" id="{2B7406F8-82EA-22D1-40B0-D689D605AB76}"/>
              </a:ext>
            </a:extLst>
          </p:cNvPr>
          <p:cNvPicPr>
            <a:picLocks noChangeAspect="1"/>
          </p:cNvPicPr>
          <p:nvPr/>
        </p:nvPicPr>
        <p:blipFill>
          <a:blip r:embed="rId2"/>
          <a:stretch>
            <a:fillRect/>
          </a:stretch>
        </p:blipFill>
        <p:spPr>
          <a:xfrm>
            <a:off x="630486" y="1468675"/>
            <a:ext cx="4143375" cy="3448050"/>
          </a:xfrm>
          <a:prstGeom prst="rect">
            <a:avLst/>
          </a:prstGeom>
        </p:spPr>
      </p:pic>
      <p:pic>
        <p:nvPicPr>
          <p:cNvPr id="7" name="Picture 6">
            <a:extLst>
              <a:ext uri="{FF2B5EF4-FFF2-40B4-BE49-F238E27FC236}">
                <a16:creationId xmlns:a16="http://schemas.microsoft.com/office/drawing/2014/main" id="{1F25318D-2017-0372-C1EA-1E470C138061}"/>
              </a:ext>
            </a:extLst>
          </p:cNvPr>
          <p:cNvPicPr>
            <a:picLocks noChangeAspect="1"/>
          </p:cNvPicPr>
          <p:nvPr/>
        </p:nvPicPr>
        <p:blipFill>
          <a:blip r:embed="rId3"/>
          <a:stretch>
            <a:fillRect/>
          </a:stretch>
        </p:blipFill>
        <p:spPr>
          <a:xfrm>
            <a:off x="6393942" y="1408991"/>
            <a:ext cx="4853178" cy="3519756"/>
          </a:xfrm>
          <a:prstGeom prst="rect">
            <a:avLst/>
          </a:prstGeom>
        </p:spPr>
      </p:pic>
      <p:sp>
        <p:nvSpPr>
          <p:cNvPr id="11" name="Arrow: Right 10">
            <a:extLst>
              <a:ext uri="{FF2B5EF4-FFF2-40B4-BE49-F238E27FC236}">
                <a16:creationId xmlns:a16="http://schemas.microsoft.com/office/drawing/2014/main" id="{38F36AFB-2737-308A-CEB5-1B1B997CF219}"/>
              </a:ext>
            </a:extLst>
          </p:cNvPr>
          <p:cNvSpPr/>
          <p:nvPr/>
        </p:nvSpPr>
        <p:spPr>
          <a:xfrm>
            <a:off x="5309616" y="2852547"/>
            <a:ext cx="786384" cy="356616"/>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90178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2C226B-329F-EBA6-43AB-907905E3D6B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842C42F-BBF3-80D3-31EC-7967D4FF6715}"/>
              </a:ext>
            </a:extLst>
          </p:cNvPr>
          <p:cNvSpPr>
            <a:spLocks noGrp="1"/>
          </p:cNvSpPr>
          <p:nvPr>
            <p:ph type="title"/>
          </p:nvPr>
        </p:nvSpPr>
        <p:spPr/>
        <p:txBody>
          <a:bodyPr>
            <a:normAutofit/>
          </a:bodyPr>
          <a:lstStyle/>
          <a:p>
            <a:r>
              <a:rPr lang="en-US" sz="4000" b="1" dirty="0"/>
              <a:t>Step 2: Start creating Disk Image</a:t>
            </a:r>
          </a:p>
        </p:txBody>
      </p:sp>
      <p:sp>
        <p:nvSpPr>
          <p:cNvPr id="8" name="TextBox 7">
            <a:extLst>
              <a:ext uri="{FF2B5EF4-FFF2-40B4-BE49-F238E27FC236}">
                <a16:creationId xmlns:a16="http://schemas.microsoft.com/office/drawing/2014/main" id="{08625D10-C4A0-BAA9-AF05-D92A3019BEAE}"/>
              </a:ext>
            </a:extLst>
          </p:cNvPr>
          <p:cNvSpPr txBox="1"/>
          <p:nvPr/>
        </p:nvSpPr>
        <p:spPr>
          <a:xfrm>
            <a:off x="557334" y="4916725"/>
            <a:ext cx="4609776" cy="1477328"/>
          </a:xfrm>
          <a:prstGeom prst="rect">
            <a:avLst/>
          </a:prstGeom>
          <a:noFill/>
        </p:spPr>
        <p:txBody>
          <a:bodyPr wrap="square" rtlCol="0">
            <a:spAutoFit/>
          </a:bodyPr>
          <a:lstStyle/>
          <a:p>
            <a:r>
              <a:rPr lang="en-GB" dirty="0"/>
              <a:t>For the purpose of this task, as we are focusing on demonstrating the steps to create a logical drive image, we will abort the imaging process by clicking Cancel and then Yes when the FTK Imager window appear.</a:t>
            </a:r>
            <a:endParaRPr lang="en-US" dirty="0"/>
          </a:p>
        </p:txBody>
      </p:sp>
      <p:sp>
        <p:nvSpPr>
          <p:cNvPr id="13" name="TextBox 12">
            <a:extLst>
              <a:ext uri="{FF2B5EF4-FFF2-40B4-BE49-F238E27FC236}">
                <a16:creationId xmlns:a16="http://schemas.microsoft.com/office/drawing/2014/main" id="{BF1FBCA9-FC25-A32D-217A-2CA836593A2C}"/>
              </a:ext>
            </a:extLst>
          </p:cNvPr>
          <p:cNvSpPr txBox="1"/>
          <p:nvPr/>
        </p:nvSpPr>
        <p:spPr>
          <a:xfrm>
            <a:off x="6311646" y="4903495"/>
            <a:ext cx="4609776" cy="923330"/>
          </a:xfrm>
          <a:prstGeom prst="rect">
            <a:avLst/>
          </a:prstGeom>
          <a:noFill/>
        </p:spPr>
        <p:txBody>
          <a:bodyPr wrap="square">
            <a:spAutoFit/>
          </a:bodyPr>
          <a:lstStyle/>
          <a:p>
            <a:r>
              <a:rPr lang="en-GB" dirty="0"/>
              <a:t>The application will now abort the imaging process. Close the Creating Image… window by clicking Close.</a:t>
            </a:r>
            <a:endParaRPr lang="en-US" dirty="0"/>
          </a:p>
        </p:txBody>
      </p:sp>
      <p:sp>
        <p:nvSpPr>
          <p:cNvPr id="11" name="Arrow: Right 10">
            <a:extLst>
              <a:ext uri="{FF2B5EF4-FFF2-40B4-BE49-F238E27FC236}">
                <a16:creationId xmlns:a16="http://schemas.microsoft.com/office/drawing/2014/main" id="{D87EB060-2C9F-B0C7-F04D-BC7A3D3053B2}"/>
              </a:ext>
            </a:extLst>
          </p:cNvPr>
          <p:cNvSpPr/>
          <p:nvPr/>
        </p:nvSpPr>
        <p:spPr>
          <a:xfrm>
            <a:off x="5318760" y="2861691"/>
            <a:ext cx="786384" cy="356616"/>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5882B9F-E192-424C-C860-814D7CC04007}"/>
              </a:ext>
            </a:extLst>
          </p:cNvPr>
          <p:cNvPicPr>
            <a:picLocks noChangeAspect="1"/>
          </p:cNvPicPr>
          <p:nvPr/>
        </p:nvPicPr>
        <p:blipFill>
          <a:blip r:embed="rId2"/>
          <a:stretch>
            <a:fillRect/>
          </a:stretch>
        </p:blipFill>
        <p:spPr>
          <a:xfrm>
            <a:off x="614148" y="1553023"/>
            <a:ext cx="4552962" cy="3312279"/>
          </a:xfrm>
          <a:prstGeom prst="rect">
            <a:avLst/>
          </a:prstGeom>
        </p:spPr>
      </p:pic>
      <p:pic>
        <p:nvPicPr>
          <p:cNvPr id="15" name="Picture 14">
            <a:extLst>
              <a:ext uri="{FF2B5EF4-FFF2-40B4-BE49-F238E27FC236}">
                <a16:creationId xmlns:a16="http://schemas.microsoft.com/office/drawing/2014/main" id="{8364280C-9C1F-88C5-4DB7-AB5D18400D46}"/>
              </a:ext>
            </a:extLst>
          </p:cNvPr>
          <p:cNvPicPr>
            <a:picLocks noChangeAspect="1"/>
          </p:cNvPicPr>
          <p:nvPr/>
        </p:nvPicPr>
        <p:blipFill>
          <a:blip r:embed="rId3"/>
          <a:stretch>
            <a:fillRect/>
          </a:stretch>
        </p:blipFill>
        <p:spPr>
          <a:xfrm>
            <a:off x="6311646" y="1651893"/>
            <a:ext cx="4609776" cy="3252204"/>
          </a:xfrm>
          <a:prstGeom prst="rect">
            <a:avLst/>
          </a:prstGeom>
        </p:spPr>
      </p:pic>
    </p:spTree>
    <p:extLst>
      <p:ext uri="{BB962C8B-B14F-4D97-AF65-F5344CB8AC3E}">
        <p14:creationId xmlns:p14="http://schemas.microsoft.com/office/powerpoint/2010/main" val="32051489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708D9-C002-7E14-1FD9-65E6B9FA3A6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7ECBA68-B7BE-1418-7E34-A42D6654D0D0}"/>
              </a:ext>
            </a:extLst>
          </p:cNvPr>
          <p:cNvSpPr>
            <a:spLocks noGrp="1"/>
          </p:cNvSpPr>
          <p:nvPr>
            <p:ph type="title"/>
          </p:nvPr>
        </p:nvSpPr>
        <p:spPr/>
        <p:txBody>
          <a:bodyPr>
            <a:normAutofit/>
          </a:bodyPr>
          <a:lstStyle/>
          <a:p>
            <a:r>
              <a:rPr lang="en-US" sz="4000" b="1" dirty="0"/>
              <a:t>Step 3: </a:t>
            </a:r>
            <a:r>
              <a:rPr lang="en-GB" sz="4000" b="1" dirty="0"/>
              <a:t>Investigating a forensic image file</a:t>
            </a:r>
            <a:endParaRPr lang="en-US" sz="4000" b="1" dirty="0"/>
          </a:p>
        </p:txBody>
      </p:sp>
      <p:sp>
        <p:nvSpPr>
          <p:cNvPr id="8" name="TextBox 7">
            <a:extLst>
              <a:ext uri="{FF2B5EF4-FFF2-40B4-BE49-F238E27FC236}">
                <a16:creationId xmlns:a16="http://schemas.microsoft.com/office/drawing/2014/main" id="{4BE9F80D-5039-2C4D-4431-F96A0E5F6EE3}"/>
              </a:ext>
            </a:extLst>
          </p:cNvPr>
          <p:cNvSpPr txBox="1"/>
          <p:nvPr/>
        </p:nvSpPr>
        <p:spPr>
          <a:xfrm>
            <a:off x="557334" y="4916725"/>
            <a:ext cx="4609776" cy="923330"/>
          </a:xfrm>
          <a:prstGeom prst="rect">
            <a:avLst/>
          </a:prstGeom>
          <a:noFill/>
        </p:spPr>
        <p:txBody>
          <a:bodyPr wrap="square" rtlCol="0">
            <a:spAutoFit/>
          </a:bodyPr>
          <a:lstStyle/>
          <a:p>
            <a:r>
              <a:rPr lang="en-US" dirty="0"/>
              <a:t>Get back to the </a:t>
            </a:r>
            <a:r>
              <a:rPr lang="en-US" dirty="0" err="1"/>
              <a:t>AccessData</a:t>
            </a:r>
            <a:r>
              <a:rPr lang="en-US" dirty="0"/>
              <a:t> FTK Imager, now click on File and Choose “</a:t>
            </a:r>
            <a:r>
              <a:rPr lang="en-US" b="1" dirty="0"/>
              <a:t>Add Evidence Item</a:t>
            </a:r>
            <a:r>
              <a:rPr lang="en-US" dirty="0"/>
              <a:t>”</a:t>
            </a:r>
          </a:p>
        </p:txBody>
      </p:sp>
      <p:sp>
        <p:nvSpPr>
          <p:cNvPr id="13" name="TextBox 12">
            <a:extLst>
              <a:ext uri="{FF2B5EF4-FFF2-40B4-BE49-F238E27FC236}">
                <a16:creationId xmlns:a16="http://schemas.microsoft.com/office/drawing/2014/main" id="{3BD90A1C-639C-49F1-DB8E-AF8CDF3F5426}"/>
              </a:ext>
            </a:extLst>
          </p:cNvPr>
          <p:cNvSpPr txBox="1"/>
          <p:nvPr/>
        </p:nvSpPr>
        <p:spPr>
          <a:xfrm>
            <a:off x="6311646" y="4903495"/>
            <a:ext cx="4609776" cy="1200329"/>
          </a:xfrm>
          <a:prstGeom prst="rect">
            <a:avLst/>
          </a:prstGeom>
          <a:noFill/>
        </p:spPr>
        <p:txBody>
          <a:bodyPr wrap="square">
            <a:spAutoFit/>
          </a:bodyPr>
          <a:lstStyle/>
          <a:p>
            <a:r>
              <a:rPr lang="en-GB" dirty="0"/>
              <a:t>Now we will choose Image File and click Next to start browsing Image File for investigating. In this lab, we will be </a:t>
            </a:r>
            <a:r>
              <a:rPr lang="en-GB" dirty="0" err="1"/>
              <a:t>analyzing</a:t>
            </a:r>
            <a:r>
              <a:rPr lang="en-GB" dirty="0"/>
              <a:t> </a:t>
            </a:r>
            <a:r>
              <a:rPr lang="en-GB" b="1" dirty="0"/>
              <a:t>Windows_Evidence_001.dd </a:t>
            </a:r>
            <a:endParaRPr lang="en-US" b="1" dirty="0"/>
          </a:p>
        </p:txBody>
      </p:sp>
      <p:sp>
        <p:nvSpPr>
          <p:cNvPr id="11" name="Arrow: Right 10">
            <a:extLst>
              <a:ext uri="{FF2B5EF4-FFF2-40B4-BE49-F238E27FC236}">
                <a16:creationId xmlns:a16="http://schemas.microsoft.com/office/drawing/2014/main" id="{68B16D75-904B-5875-8FA7-4A5B25AED77D}"/>
              </a:ext>
            </a:extLst>
          </p:cNvPr>
          <p:cNvSpPr/>
          <p:nvPr/>
        </p:nvSpPr>
        <p:spPr>
          <a:xfrm>
            <a:off x="5318760" y="2861691"/>
            <a:ext cx="786384" cy="356616"/>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43D364D-F9A2-C0D2-4B55-26CB62B67AF9}"/>
              </a:ext>
            </a:extLst>
          </p:cNvPr>
          <p:cNvPicPr>
            <a:picLocks noChangeAspect="1"/>
          </p:cNvPicPr>
          <p:nvPr/>
        </p:nvPicPr>
        <p:blipFill>
          <a:blip r:embed="rId2"/>
          <a:stretch>
            <a:fillRect/>
          </a:stretch>
        </p:blipFill>
        <p:spPr>
          <a:xfrm>
            <a:off x="640789" y="1941275"/>
            <a:ext cx="4442866" cy="2263085"/>
          </a:xfrm>
          <a:prstGeom prst="rect">
            <a:avLst/>
          </a:prstGeom>
        </p:spPr>
      </p:pic>
      <p:pic>
        <p:nvPicPr>
          <p:cNvPr id="7" name="Picture 6">
            <a:extLst>
              <a:ext uri="{FF2B5EF4-FFF2-40B4-BE49-F238E27FC236}">
                <a16:creationId xmlns:a16="http://schemas.microsoft.com/office/drawing/2014/main" id="{DF87F166-A667-CDCB-4609-00E1916CDBC2}"/>
              </a:ext>
            </a:extLst>
          </p:cNvPr>
          <p:cNvPicPr>
            <a:picLocks noChangeAspect="1"/>
          </p:cNvPicPr>
          <p:nvPr/>
        </p:nvPicPr>
        <p:blipFill>
          <a:blip r:embed="rId3"/>
          <a:stretch>
            <a:fillRect/>
          </a:stretch>
        </p:blipFill>
        <p:spPr>
          <a:xfrm>
            <a:off x="6363872" y="1606867"/>
            <a:ext cx="2722788" cy="2166989"/>
          </a:xfrm>
          <a:prstGeom prst="rect">
            <a:avLst/>
          </a:prstGeom>
        </p:spPr>
      </p:pic>
      <p:pic>
        <p:nvPicPr>
          <p:cNvPr id="10" name="Picture 9">
            <a:extLst>
              <a:ext uri="{FF2B5EF4-FFF2-40B4-BE49-F238E27FC236}">
                <a16:creationId xmlns:a16="http://schemas.microsoft.com/office/drawing/2014/main" id="{2C82C75C-EC39-10BF-E5CE-8C29ACC1421C}"/>
              </a:ext>
            </a:extLst>
          </p:cNvPr>
          <p:cNvPicPr>
            <a:picLocks noChangeAspect="1"/>
          </p:cNvPicPr>
          <p:nvPr/>
        </p:nvPicPr>
        <p:blipFill>
          <a:blip r:embed="rId4"/>
          <a:stretch>
            <a:fillRect/>
          </a:stretch>
        </p:blipFill>
        <p:spPr>
          <a:xfrm>
            <a:off x="7897778" y="3605356"/>
            <a:ext cx="3023644" cy="994075"/>
          </a:xfrm>
          <a:prstGeom prst="rect">
            <a:avLst/>
          </a:prstGeom>
        </p:spPr>
      </p:pic>
    </p:spTree>
    <p:extLst>
      <p:ext uri="{BB962C8B-B14F-4D97-AF65-F5344CB8AC3E}">
        <p14:creationId xmlns:p14="http://schemas.microsoft.com/office/powerpoint/2010/main" val="3693649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7F041-1A21-9AF8-5177-5196EE9D1FC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55AD118-0F5C-20FC-F3CC-3D500668449A}"/>
              </a:ext>
            </a:extLst>
          </p:cNvPr>
          <p:cNvSpPr>
            <a:spLocks noGrp="1"/>
          </p:cNvSpPr>
          <p:nvPr>
            <p:ph type="title"/>
          </p:nvPr>
        </p:nvSpPr>
        <p:spPr/>
        <p:txBody>
          <a:bodyPr>
            <a:normAutofit/>
          </a:bodyPr>
          <a:lstStyle/>
          <a:p>
            <a:r>
              <a:rPr lang="en-US" sz="4000" b="1" dirty="0"/>
              <a:t>Step 3: </a:t>
            </a:r>
            <a:r>
              <a:rPr lang="en-GB" sz="4000" b="1" dirty="0"/>
              <a:t>Investigating a forensic image file</a:t>
            </a:r>
            <a:endParaRPr lang="en-US" sz="4000" b="1" dirty="0"/>
          </a:p>
        </p:txBody>
      </p:sp>
      <p:sp>
        <p:nvSpPr>
          <p:cNvPr id="8" name="TextBox 7">
            <a:extLst>
              <a:ext uri="{FF2B5EF4-FFF2-40B4-BE49-F238E27FC236}">
                <a16:creationId xmlns:a16="http://schemas.microsoft.com/office/drawing/2014/main" id="{B1C55C5C-A503-11E6-402B-7758357A23A7}"/>
              </a:ext>
            </a:extLst>
          </p:cNvPr>
          <p:cNvSpPr txBox="1"/>
          <p:nvPr/>
        </p:nvSpPr>
        <p:spPr>
          <a:xfrm>
            <a:off x="557334" y="4916725"/>
            <a:ext cx="4609776" cy="1477328"/>
          </a:xfrm>
          <a:prstGeom prst="rect">
            <a:avLst/>
          </a:prstGeom>
          <a:noFill/>
        </p:spPr>
        <p:txBody>
          <a:bodyPr wrap="square" rtlCol="0">
            <a:spAutoFit/>
          </a:bodyPr>
          <a:lstStyle/>
          <a:p>
            <a:r>
              <a:rPr lang="en-GB" dirty="0"/>
              <a:t>The image file is displayed in the left pane of the tool window. Now, expand Windows_Evidence_001.dd </a:t>
            </a:r>
            <a:r>
              <a:rPr lang="en-GB" dirty="0">
                <a:sym typeface="Wingdings" panose="05000000000000000000" pitchFamily="2" charset="2"/>
              </a:rPr>
              <a:t></a:t>
            </a:r>
            <a:r>
              <a:rPr lang="en-GB" dirty="0"/>
              <a:t> Evidence [NTFS] </a:t>
            </a:r>
            <a:r>
              <a:rPr lang="en-GB" dirty="0">
                <a:sym typeface="Wingdings" panose="05000000000000000000" pitchFamily="2" charset="2"/>
              </a:rPr>
              <a:t></a:t>
            </a:r>
            <a:r>
              <a:rPr lang="en-GB" dirty="0"/>
              <a:t> [root] and click on the Images folder.</a:t>
            </a:r>
            <a:endParaRPr lang="en-US" dirty="0"/>
          </a:p>
        </p:txBody>
      </p:sp>
      <p:sp>
        <p:nvSpPr>
          <p:cNvPr id="13" name="TextBox 12">
            <a:extLst>
              <a:ext uri="{FF2B5EF4-FFF2-40B4-BE49-F238E27FC236}">
                <a16:creationId xmlns:a16="http://schemas.microsoft.com/office/drawing/2014/main" id="{19A1F877-6869-0DCD-387C-EA2939C49D1D}"/>
              </a:ext>
            </a:extLst>
          </p:cNvPr>
          <p:cNvSpPr txBox="1"/>
          <p:nvPr/>
        </p:nvSpPr>
        <p:spPr>
          <a:xfrm>
            <a:off x="6311646" y="4903495"/>
            <a:ext cx="4697730" cy="1754326"/>
          </a:xfrm>
          <a:prstGeom prst="rect">
            <a:avLst/>
          </a:prstGeom>
          <a:noFill/>
        </p:spPr>
        <p:txBody>
          <a:bodyPr wrap="square">
            <a:spAutoFit/>
          </a:bodyPr>
          <a:lstStyle/>
          <a:p>
            <a:r>
              <a:rPr lang="en-GB" dirty="0"/>
              <a:t>To view the properties of the image file, click the Properties tab in the lower section of the left pane in the tool window. Similarly, you can view the Hex Value Integer and Custom Content Sources tabs, which are located next to the Properties tab, by clicking on them</a:t>
            </a:r>
            <a:endParaRPr lang="en-US" dirty="0"/>
          </a:p>
        </p:txBody>
      </p:sp>
      <p:sp>
        <p:nvSpPr>
          <p:cNvPr id="11" name="Arrow: Right 10">
            <a:extLst>
              <a:ext uri="{FF2B5EF4-FFF2-40B4-BE49-F238E27FC236}">
                <a16:creationId xmlns:a16="http://schemas.microsoft.com/office/drawing/2014/main" id="{9ED14717-93C0-E6AF-9024-3C98AACBF1EB}"/>
              </a:ext>
            </a:extLst>
          </p:cNvPr>
          <p:cNvSpPr/>
          <p:nvPr/>
        </p:nvSpPr>
        <p:spPr>
          <a:xfrm>
            <a:off x="5391912" y="2861691"/>
            <a:ext cx="786384" cy="356616"/>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EF139EE-EDCA-2AC5-DFC8-418A487C5D10}"/>
              </a:ext>
            </a:extLst>
          </p:cNvPr>
          <p:cNvPicPr>
            <a:picLocks noChangeAspect="1"/>
          </p:cNvPicPr>
          <p:nvPr/>
        </p:nvPicPr>
        <p:blipFill>
          <a:blip r:embed="rId2"/>
          <a:stretch>
            <a:fillRect/>
          </a:stretch>
        </p:blipFill>
        <p:spPr>
          <a:xfrm>
            <a:off x="6311646" y="1477707"/>
            <a:ext cx="2867025" cy="2314575"/>
          </a:xfrm>
          <a:prstGeom prst="rect">
            <a:avLst/>
          </a:prstGeom>
        </p:spPr>
      </p:pic>
      <p:pic>
        <p:nvPicPr>
          <p:cNvPr id="10" name="Picture 9">
            <a:extLst>
              <a:ext uri="{FF2B5EF4-FFF2-40B4-BE49-F238E27FC236}">
                <a16:creationId xmlns:a16="http://schemas.microsoft.com/office/drawing/2014/main" id="{F0DBD7FD-D49D-B3BB-CF81-33E1EC579F71}"/>
              </a:ext>
            </a:extLst>
          </p:cNvPr>
          <p:cNvPicPr>
            <a:picLocks noChangeAspect="1"/>
          </p:cNvPicPr>
          <p:nvPr/>
        </p:nvPicPr>
        <p:blipFill>
          <a:blip r:embed="rId3"/>
          <a:stretch>
            <a:fillRect/>
          </a:stretch>
        </p:blipFill>
        <p:spPr>
          <a:xfrm>
            <a:off x="9178671" y="1477707"/>
            <a:ext cx="2777273" cy="2419802"/>
          </a:xfrm>
          <a:prstGeom prst="rect">
            <a:avLst/>
          </a:prstGeom>
        </p:spPr>
      </p:pic>
      <p:pic>
        <p:nvPicPr>
          <p:cNvPr id="14" name="Picture 13">
            <a:extLst>
              <a:ext uri="{FF2B5EF4-FFF2-40B4-BE49-F238E27FC236}">
                <a16:creationId xmlns:a16="http://schemas.microsoft.com/office/drawing/2014/main" id="{119F8D7D-92C8-6F7B-6DDD-DC3C337EE7A9}"/>
              </a:ext>
            </a:extLst>
          </p:cNvPr>
          <p:cNvPicPr>
            <a:picLocks noChangeAspect="1"/>
          </p:cNvPicPr>
          <p:nvPr/>
        </p:nvPicPr>
        <p:blipFill>
          <a:blip r:embed="rId4"/>
          <a:stretch>
            <a:fillRect/>
          </a:stretch>
        </p:blipFill>
        <p:spPr>
          <a:xfrm>
            <a:off x="7488364" y="4047625"/>
            <a:ext cx="2847975" cy="495300"/>
          </a:xfrm>
          <a:prstGeom prst="rect">
            <a:avLst/>
          </a:prstGeom>
        </p:spPr>
      </p:pic>
      <p:pic>
        <p:nvPicPr>
          <p:cNvPr id="17" name="Picture 16">
            <a:extLst>
              <a:ext uri="{FF2B5EF4-FFF2-40B4-BE49-F238E27FC236}">
                <a16:creationId xmlns:a16="http://schemas.microsoft.com/office/drawing/2014/main" id="{5C07F981-F5C6-43D1-1DD5-799AD79BFB35}"/>
              </a:ext>
            </a:extLst>
          </p:cNvPr>
          <p:cNvPicPr>
            <a:picLocks noChangeAspect="1"/>
          </p:cNvPicPr>
          <p:nvPr/>
        </p:nvPicPr>
        <p:blipFill>
          <a:blip r:embed="rId5"/>
          <a:stretch>
            <a:fillRect/>
          </a:stretch>
        </p:blipFill>
        <p:spPr>
          <a:xfrm>
            <a:off x="557334" y="1713930"/>
            <a:ext cx="4734615" cy="2793943"/>
          </a:xfrm>
          <a:prstGeom prst="rect">
            <a:avLst/>
          </a:prstGeom>
        </p:spPr>
      </p:pic>
    </p:spTree>
    <p:extLst>
      <p:ext uri="{BB962C8B-B14F-4D97-AF65-F5344CB8AC3E}">
        <p14:creationId xmlns:p14="http://schemas.microsoft.com/office/powerpoint/2010/main" val="3030512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A2462-693F-D44C-0F10-DFB2DA97422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E09DF56-A5DC-DB2D-0502-85B67247BC7A}"/>
              </a:ext>
            </a:extLst>
          </p:cNvPr>
          <p:cNvSpPr>
            <a:spLocks noGrp="1"/>
          </p:cNvSpPr>
          <p:nvPr>
            <p:ph type="title"/>
          </p:nvPr>
        </p:nvSpPr>
        <p:spPr/>
        <p:txBody>
          <a:bodyPr>
            <a:normAutofit/>
          </a:bodyPr>
          <a:lstStyle/>
          <a:p>
            <a:r>
              <a:rPr lang="en-US" sz="4000" b="1" dirty="0"/>
              <a:t>Step 4: </a:t>
            </a:r>
            <a:r>
              <a:rPr lang="en-GB" sz="4000" b="1" dirty="0"/>
              <a:t>Run </a:t>
            </a:r>
            <a:r>
              <a:rPr lang="en-GB" sz="4000" b="1" dirty="0" err="1"/>
              <a:t>Nigilant</a:t>
            </a:r>
            <a:r>
              <a:rPr lang="en-GB" sz="4000" b="1" dirty="0"/>
              <a:t> 32</a:t>
            </a:r>
            <a:endParaRPr lang="en-US" sz="4000" b="1" dirty="0"/>
          </a:p>
        </p:txBody>
      </p:sp>
      <p:sp>
        <p:nvSpPr>
          <p:cNvPr id="8" name="TextBox 7">
            <a:extLst>
              <a:ext uri="{FF2B5EF4-FFF2-40B4-BE49-F238E27FC236}">
                <a16:creationId xmlns:a16="http://schemas.microsoft.com/office/drawing/2014/main" id="{3C91C865-0F2D-170D-EAF3-86781E7C46EE}"/>
              </a:ext>
            </a:extLst>
          </p:cNvPr>
          <p:cNvSpPr txBox="1"/>
          <p:nvPr/>
        </p:nvSpPr>
        <p:spPr>
          <a:xfrm>
            <a:off x="557334" y="4916725"/>
            <a:ext cx="4761426" cy="1754326"/>
          </a:xfrm>
          <a:prstGeom prst="rect">
            <a:avLst/>
          </a:prstGeom>
          <a:noFill/>
        </p:spPr>
        <p:txBody>
          <a:bodyPr wrap="square" rtlCol="0">
            <a:spAutoFit/>
          </a:bodyPr>
          <a:lstStyle/>
          <a:p>
            <a:r>
              <a:rPr lang="en-GB" dirty="0"/>
              <a:t>In this manner, you can create or view images using the </a:t>
            </a:r>
            <a:r>
              <a:rPr lang="en-GB" dirty="0" err="1"/>
              <a:t>AccessData</a:t>
            </a:r>
            <a:r>
              <a:rPr lang="en-GB" dirty="0"/>
              <a:t> FTK Imager application. Now, close the application. In the left pane of the Helix window, click the Incident Response icon. Then Click the Agile </a:t>
            </a:r>
            <a:r>
              <a:rPr lang="en-GB" dirty="0" err="1"/>
              <a:t>RiskManagement’s</a:t>
            </a:r>
            <a:r>
              <a:rPr lang="en-GB" dirty="0"/>
              <a:t> Nigilant32 icon on Page 1 of this section.</a:t>
            </a:r>
            <a:endParaRPr lang="en-US" dirty="0"/>
          </a:p>
        </p:txBody>
      </p:sp>
      <p:sp>
        <p:nvSpPr>
          <p:cNvPr id="13" name="TextBox 12">
            <a:extLst>
              <a:ext uri="{FF2B5EF4-FFF2-40B4-BE49-F238E27FC236}">
                <a16:creationId xmlns:a16="http://schemas.microsoft.com/office/drawing/2014/main" id="{2DF18FD2-480C-CE5E-DBED-8DB1D969F33D}"/>
              </a:ext>
            </a:extLst>
          </p:cNvPr>
          <p:cNvSpPr txBox="1"/>
          <p:nvPr/>
        </p:nvSpPr>
        <p:spPr>
          <a:xfrm>
            <a:off x="6211062" y="4916725"/>
            <a:ext cx="4609776" cy="646331"/>
          </a:xfrm>
          <a:prstGeom prst="rect">
            <a:avLst/>
          </a:prstGeom>
          <a:noFill/>
        </p:spPr>
        <p:txBody>
          <a:bodyPr wrap="square">
            <a:spAutoFit/>
          </a:bodyPr>
          <a:lstStyle/>
          <a:p>
            <a:r>
              <a:rPr lang="en-GB" dirty="0"/>
              <a:t>The </a:t>
            </a:r>
            <a:r>
              <a:rPr lang="en-GB" dirty="0" err="1"/>
              <a:t>Nigilant</a:t>
            </a:r>
            <a:r>
              <a:rPr lang="en-GB" dirty="0"/>
              <a:t> 32 pop-up appears. Click on the pop-up.</a:t>
            </a:r>
            <a:endParaRPr lang="en-US" dirty="0"/>
          </a:p>
        </p:txBody>
      </p:sp>
      <p:sp>
        <p:nvSpPr>
          <p:cNvPr id="11" name="Arrow: Right 10">
            <a:extLst>
              <a:ext uri="{FF2B5EF4-FFF2-40B4-BE49-F238E27FC236}">
                <a16:creationId xmlns:a16="http://schemas.microsoft.com/office/drawing/2014/main" id="{84D14584-39A9-6E7E-A0B2-C99A877D720B}"/>
              </a:ext>
            </a:extLst>
          </p:cNvPr>
          <p:cNvSpPr/>
          <p:nvPr/>
        </p:nvSpPr>
        <p:spPr>
          <a:xfrm>
            <a:off x="5318760" y="2861691"/>
            <a:ext cx="786384" cy="356616"/>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BCB7671-A452-6E5D-A4BD-81D29CF79C0F}"/>
              </a:ext>
            </a:extLst>
          </p:cNvPr>
          <p:cNvPicPr>
            <a:picLocks noChangeAspect="1"/>
          </p:cNvPicPr>
          <p:nvPr/>
        </p:nvPicPr>
        <p:blipFill>
          <a:blip r:embed="rId2"/>
          <a:stretch>
            <a:fillRect/>
          </a:stretch>
        </p:blipFill>
        <p:spPr>
          <a:xfrm>
            <a:off x="679972" y="1449465"/>
            <a:ext cx="4516149" cy="3375707"/>
          </a:xfrm>
          <a:prstGeom prst="rect">
            <a:avLst/>
          </a:prstGeom>
        </p:spPr>
      </p:pic>
      <p:sp>
        <p:nvSpPr>
          <p:cNvPr id="6" name="Rectangle: Rounded Corners 5">
            <a:extLst>
              <a:ext uri="{FF2B5EF4-FFF2-40B4-BE49-F238E27FC236}">
                <a16:creationId xmlns:a16="http://schemas.microsoft.com/office/drawing/2014/main" id="{2BB4E1EB-F710-CC01-A369-1D9F5BF1CD04}"/>
              </a:ext>
            </a:extLst>
          </p:cNvPr>
          <p:cNvSpPr/>
          <p:nvPr/>
        </p:nvSpPr>
        <p:spPr>
          <a:xfrm>
            <a:off x="947928" y="2885992"/>
            <a:ext cx="405384" cy="411099"/>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F9890D89-E120-D9A5-5DCB-131DB953D35D}"/>
              </a:ext>
            </a:extLst>
          </p:cNvPr>
          <p:cNvSpPr/>
          <p:nvPr/>
        </p:nvSpPr>
        <p:spPr>
          <a:xfrm>
            <a:off x="1880616" y="3137318"/>
            <a:ext cx="2481072" cy="411099"/>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A075D2B-EFF2-E741-142B-EC0F110DEF61}"/>
              </a:ext>
            </a:extLst>
          </p:cNvPr>
          <p:cNvPicPr>
            <a:picLocks noChangeAspect="1"/>
          </p:cNvPicPr>
          <p:nvPr/>
        </p:nvPicPr>
        <p:blipFill>
          <a:blip r:embed="rId3"/>
          <a:stretch>
            <a:fillRect/>
          </a:stretch>
        </p:blipFill>
        <p:spPr>
          <a:xfrm>
            <a:off x="6534473" y="2098948"/>
            <a:ext cx="3962953" cy="2076740"/>
          </a:xfrm>
          <a:prstGeom prst="rect">
            <a:avLst/>
          </a:prstGeom>
        </p:spPr>
      </p:pic>
    </p:spTree>
    <p:extLst>
      <p:ext uri="{BB962C8B-B14F-4D97-AF65-F5344CB8AC3E}">
        <p14:creationId xmlns:p14="http://schemas.microsoft.com/office/powerpoint/2010/main" val="36895034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805EB-5FDB-4E6F-066C-206E58BDEE8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CB7E738-3B34-DA6D-E76D-4542D180C663}"/>
              </a:ext>
            </a:extLst>
          </p:cNvPr>
          <p:cNvSpPr>
            <a:spLocks noGrp="1"/>
          </p:cNvSpPr>
          <p:nvPr>
            <p:ph type="title"/>
          </p:nvPr>
        </p:nvSpPr>
        <p:spPr/>
        <p:txBody>
          <a:bodyPr>
            <a:normAutofit/>
          </a:bodyPr>
          <a:lstStyle/>
          <a:p>
            <a:r>
              <a:rPr lang="en-US" sz="4000" b="1" dirty="0"/>
              <a:t>Step 4: </a:t>
            </a:r>
            <a:r>
              <a:rPr lang="en-GB" sz="4000" b="1" dirty="0"/>
              <a:t>Run </a:t>
            </a:r>
            <a:r>
              <a:rPr lang="en-GB" sz="4000" b="1" dirty="0" err="1"/>
              <a:t>Nigilant</a:t>
            </a:r>
            <a:r>
              <a:rPr lang="en-GB" sz="4000" b="1" dirty="0"/>
              <a:t> 32</a:t>
            </a:r>
            <a:endParaRPr lang="en-US" sz="4000" b="1" dirty="0"/>
          </a:p>
        </p:txBody>
      </p:sp>
      <p:sp>
        <p:nvSpPr>
          <p:cNvPr id="8" name="TextBox 7">
            <a:extLst>
              <a:ext uri="{FF2B5EF4-FFF2-40B4-BE49-F238E27FC236}">
                <a16:creationId xmlns:a16="http://schemas.microsoft.com/office/drawing/2014/main" id="{5E9DAC50-0BEF-908F-B23D-659BD0FC65C1}"/>
              </a:ext>
            </a:extLst>
          </p:cNvPr>
          <p:cNvSpPr txBox="1"/>
          <p:nvPr/>
        </p:nvSpPr>
        <p:spPr>
          <a:xfrm>
            <a:off x="557334" y="4916725"/>
            <a:ext cx="4761426" cy="646331"/>
          </a:xfrm>
          <a:prstGeom prst="rect">
            <a:avLst/>
          </a:prstGeom>
          <a:noFill/>
        </p:spPr>
        <p:txBody>
          <a:bodyPr wrap="square" rtlCol="0">
            <a:spAutoFit/>
          </a:bodyPr>
          <a:lstStyle/>
          <a:p>
            <a:r>
              <a:rPr lang="en-GB" dirty="0"/>
              <a:t>The Nigilant32 - Windows </a:t>
            </a:r>
            <a:r>
              <a:rPr lang="en-GB" dirty="0" err="1"/>
              <a:t>Afterdark</a:t>
            </a:r>
            <a:r>
              <a:rPr lang="en-GB" dirty="0"/>
              <a:t> Forensic window appears</a:t>
            </a:r>
            <a:endParaRPr lang="en-US" dirty="0"/>
          </a:p>
        </p:txBody>
      </p:sp>
      <p:sp>
        <p:nvSpPr>
          <p:cNvPr id="13" name="TextBox 12">
            <a:extLst>
              <a:ext uri="{FF2B5EF4-FFF2-40B4-BE49-F238E27FC236}">
                <a16:creationId xmlns:a16="http://schemas.microsoft.com/office/drawing/2014/main" id="{E0AF4504-A8C7-3394-D6C0-1B2DE1186BBC}"/>
              </a:ext>
            </a:extLst>
          </p:cNvPr>
          <p:cNvSpPr txBox="1"/>
          <p:nvPr/>
        </p:nvSpPr>
        <p:spPr>
          <a:xfrm>
            <a:off x="6211062" y="4916725"/>
            <a:ext cx="4609776" cy="1200329"/>
          </a:xfrm>
          <a:prstGeom prst="rect">
            <a:avLst/>
          </a:prstGeom>
          <a:noFill/>
        </p:spPr>
        <p:txBody>
          <a:bodyPr wrap="square">
            <a:spAutoFit/>
          </a:bodyPr>
          <a:lstStyle/>
          <a:p>
            <a:r>
              <a:rPr lang="en-GB" dirty="0"/>
              <a:t>Choose File </a:t>
            </a:r>
            <a:r>
              <a:rPr lang="en-GB" dirty="0">
                <a:sym typeface="Wingdings" panose="05000000000000000000" pitchFamily="2" charset="2"/>
              </a:rPr>
              <a:t></a:t>
            </a:r>
            <a:r>
              <a:rPr lang="en-GB" dirty="0"/>
              <a:t> Preview Disk… to see a preview of the hard drives. Select the drive to preview and then click the Apply button. Here, we are selecting the first drive.</a:t>
            </a:r>
            <a:endParaRPr lang="en-US" dirty="0"/>
          </a:p>
        </p:txBody>
      </p:sp>
      <p:sp>
        <p:nvSpPr>
          <p:cNvPr id="11" name="Arrow: Right 10">
            <a:extLst>
              <a:ext uri="{FF2B5EF4-FFF2-40B4-BE49-F238E27FC236}">
                <a16:creationId xmlns:a16="http://schemas.microsoft.com/office/drawing/2014/main" id="{F2DF8757-BA36-A826-CF63-416710BC1F5F}"/>
              </a:ext>
            </a:extLst>
          </p:cNvPr>
          <p:cNvSpPr/>
          <p:nvPr/>
        </p:nvSpPr>
        <p:spPr>
          <a:xfrm>
            <a:off x="5318760" y="2861691"/>
            <a:ext cx="786384" cy="356616"/>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B28F04D-2F75-43FD-2CAD-BF2517465348}"/>
              </a:ext>
            </a:extLst>
          </p:cNvPr>
          <p:cNvPicPr>
            <a:picLocks noChangeAspect="1"/>
          </p:cNvPicPr>
          <p:nvPr/>
        </p:nvPicPr>
        <p:blipFill>
          <a:blip r:embed="rId2"/>
          <a:stretch>
            <a:fillRect/>
          </a:stretch>
        </p:blipFill>
        <p:spPr>
          <a:xfrm>
            <a:off x="536322" y="1338500"/>
            <a:ext cx="4736280" cy="3597635"/>
          </a:xfrm>
          <a:prstGeom prst="rect">
            <a:avLst/>
          </a:prstGeom>
        </p:spPr>
      </p:pic>
      <p:pic>
        <p:nvPicPr>
          <p:cNvPr id="10" name="Picture 9">
            <a:extLst>
              <a:ext uri="{FF2B5EF4-FFF2-40B4-BE49-F238E27FC236}">
                <a16:creationId xmlns:a16="http://schemas.microsoft.com/office/drawing/2014/main" id="{D08E7BCC-9AE2-0C7F-A948-FA853453098C}"/>
              </a:ext>
            </a:extLst>
          </p:cNvPr>
          <p:cNvPicPr>
            <a:picLocks noChangeAspect="1"/>
          </p:cNvPicPr>
          <p:nvPr/>
        </p:nvPicPr>
        <p:blipFill>
          <a:blip r:embed="rId3"/>
          <a:stretch>
            <a:fillRect/>
          </a:stretch>
        </p:blipFill>
        <p:spPr>
          <a:xfrm>
            <a:off x="6211062" y="1338500"/>
            <a:ext cx="1971675" cy="1257300"/>
          </a:xfrm>
          <a:prstGeom prst="rect">
            <a:avLst/>
          </a:prstGeom>
        </p:spPr>
      </p:pic>
      <p:pic>
        <p:nvPicPr>
          <p:cNvPr id="15" name="Picture 14">
            <a:extLst>
              <a:ext uri="{FF2B5EF4-FFF2-40B4-BE49-F238E27FC236}">
                <a16:creationId xmlns:a16="http://schemas.microsoft.com/office/drawing/2014/main" id="{B6623B97-422C-D794-4232-D3E52907F5AD}"/>
              </a:ext>
            </a:extLst>
          </p:cNvPr>
          <p:cNvPicPr>
            <a:picLocks noChangeAspect="1"/>
          </p:cNvPicPr>
          <p:nvPr/>
        </p:nvPicPr>
        <p:blipFill>
          <a:blip r:embed="rId4"/>
          <a:stretch>
            <a:fillRect/>
          </a:stretch>
        </p:blipFill>
        <p:spPr>
          <a:xfrm>
            <a:off x="6211062" y="2609413"/>
            <a:ext cx="4487361" cy="2293699"/>
          </a:xfrm>
          <a:prstGeom prst="rect">
            <a:avLst/>
          </a:prstGeom>
        </p:spPr>
      </p:pic>
    </p:spTree>
    <p:extLst>
      <p:ext uri="{BB962C8B-B14F-4D97-AF65-F5344CB8AC3E}">
        <p14:creationId xmlns:p14="http://schemas.microsoft.com/office/powerpoint/2010/main" val="2438090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93E936-D7DA-B977-130C-7A1089106FB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EA98E17-0A98-24EA-56AB-7DAE8DBD134A}"/>
              </a:ext>
            </a:extLst>
          </p:cNvPr>
          <p:cNvSpPr>
            <a:spLocks noGrp="1"/>
          </p:cNvSpPr>
          <p:nvPr>
            <p:ph type="title"/>
          </p:nvPr>
        </p:nvSpPr>
        <p:spPr/>
        <p:txBody>
          <a:bodyPr>
            <a:normAutofit/>
          </a:bodyPr>
          <a:lstStyle/>
          <a:p>
            <a:r>
              <a:rPr lang="en-US" sz="4000" b="1" dirty="0"/>
              <a:t>Step 4: </a:t>
            </a:r>
            <a:r>
              <a:rPr lang="en-GB" sz="4000" b="1" dirty="0"/>
              <a:t>Run </a:t>
            </a:r>
            <a:r>
              <a:rPr lang="en-GB" sz="4000" b="1" dirty="0" err="1"/>
              <a:t>Nigilant</a:t>
            </a:r>
            <a:r>
              <a:rPr lang="en-GB" sz="4000" b="1" dirty="0"/>
              <a:t> 32</a:t>
            </a:r>
            <a:endParaRPr lang="en-US" sz="4000" b="1" dirty="0"/>
          </a:p>
        </p:txBody>
      </p:sp>
      <p:sp>
        <p:nvSpPr>
          <p:cNvPr id="8" name="TextBox 7">
            <a:extLst>
              <a:ext uri="{FF2B5EF4-FFF2-40B4-BE49-F238E27FC236}">
                <a16:creationId xmlns:a16="http://schemas.microsoft.com/office/drawing/2014/main" id="{D49B7320-AB20-63C0-F453-831CFF78D512}"/>
              </a:ext>
            </a:extLst>
          </p:cNvPr>
          <p:cNvSpPr txBox="1"/>
          <p:nvPr/>
        </p:nvSpPr>
        <p:spPr>
          <a:xfrm>
            <a:off x="557334" y="4916725"/>
            <a:ext cx="4761426" cy="1477328"/>
          </a:xfrm>
          <a:prstGeom prst="rect">
            <a:avLst/>
          </a:prstGeom>
          <a:noFill/>
        </p:spPr>
        <p:txBody>
          <a:bodyPr wrap="square" rtlCol="0">
            <a:spAutoFit/>
          </a:bodyPr>
          <a:lstStyle/>
          <a:p>
            <a:r>
              <a:rPr lang="en-GB" dirty="0"/>
              <a:t>The tool now displays the files and folders pertaining to the partition. Double-click a file to view its hex-equivalent data in the lower pane of the window. Here, we have double-clicked on $</a:t>
            </a:r>
            <a:r>
              <a:rPr lang="en-GB" dirty="0" err="1"/>
              <a:t>MFTMirr</a:t>
            </a:r>
            <a:r>
              <a:rPr lang="en-GB" dirty="0"/>
              <a:t> to view its contents.</a:t>
            </a:r>
            <a:endParaRPr lang="en-US" dirty="0"/>
          </a:p>
        </p:txBody>
      </p:sp>
      <p:sp>
        <p:nvSpPr>
          <p:cNvPr id="13" name="TextBox 12">
            <a:extLst>
              <a:ext uri="{FF2B5EF4-FFF2-40B4-BE49-F238E27FC236}">
                <a16:creationId xmlns:a16="http://schemas.microsoft.com/office/drawing/2014/main" id="{BB72B209-CC0B-3B04-0A07-61E2826FAFFF}"/>
              </a:ext>
            </a:extLst>
          </p:cNvPr>
          <p:cNvSpPr txBox="1"/>
          <p:nvPr/>
        </p:nvSpPr>
        <p:spPr>
          <a:xfrm>
            <a:off x="6211062" y="4916725"/>
            <a:ext cx="4609776" cy="1477328"/>
          </a:xfrm>
          <a:prstGeom prst="rect">
            <a:avLst/>
          </a:prstGeom>
          <a:noFill/>
        </p:spPr>
        <p:txBody>
          <a:bodyPr wrap="square">
            <a:spAutoFit/>
          </a:bodyPr>
          <a:lstStyle/>
          <a:p>
            <a:r>
              <a:rPr lang="en-GB" dirty="0"/>
              <a:t>To take a snapshot of the computer, choose Tools </a:t>
            </a:r>
            <a:r>
              <a:rPr lang="en-GB" dirty="0">
                <a:sym typeface="Wingdings" panose="05000000000000000000" pitchFamily="2" charset="2"/>
              </a:rPr>
              <a:t> </a:t>
            </a:r>
            <a:r>
              <a:rPr lang="en-GB" dirty="0"/>
              <a:t>Snapshot Computer. The tool will display the Live Machine Snapshot window. If you wish to save the snapshot, click the Save button.</a:t>
            </a:r>
            <a:endParaRPr lang="en-US" dirty="0"/>
          </a:p>
        </p:txBody>
      </p:sp>
      <p:sp>
        <p:nvSpPr>
          <p:cNvPr id="11" name="Arrow: Right 10">
            <a:extLst>
              <a:ext uri="{FF2B5EF4-FFF2-40B4-BE49-F238E27FC236}">
                <a16:creationId xmlns:a16="http://schemas.microsoft.com/office/drawing/2014/main" id="{C3683E83-B036-867F-0D9B-37A927D22FF8}"/>
              </a:ext>
            </a:extLst>
          </p:cNvPr>
          <p:cNvSpPr/>
          <p:nvPr/>
        </p:nvSpPr>
        <p:spPr>
          <a:xfrm>
            <a:off x="5318760" y="2861691"/>
            <a:ext cx="786384" cy="356616"/>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0DCB1FA-6D5C-074F-F984-B0B4A0D55976}"/>
              </a:ext>
            </a:extLst>
          </p:cNvPr>
          <p:cNvPicPr>
            <a:picLocks noChangeAspect="1"/>
          </p:cNvPicPr>
          <p:nvPr/>
        </p:nvPicPr>
        <p:blipFill>
          <a:blip r:embed="rId2"/>
          <a:stretch>
            <a:fillRect/>
          </a:stretch>
        </p:blipFill>
        <p:spPr>
          <a:xfrm>
            <a:off x="557334" y="1370110"/>
            <a:ext cx="4660898" cy="3534415"/>
          </a:xfrm>
          <a:prstGeom prst="rect">
            <a:avLst/>
          </a:prstGeom>
        </p:spPr>
      </p:pic>
      <p:pic>
        <p:nvPicPr>
          <p:cNvPr id="10" name="Picture 9">
            <a:extLst>
              <a:ext uri="{FF2B5EF4-FFF2-40B4-BE49-F238E27FC236}">
                <a16:creationId xmlns:a16="http://schemas.microsoft.com/office/drawing/2014/main" id="{70D60153-313B-D203-1460-A6FEFA48617A}"/>
              </a:ext>
            </a:extLst>
          </p:cNvPr>
          <p:cNvPicPr>
            <a:picLocks noChangeAspect="1"/>
          </p:cNvPicPr>
          <p:nvPr/>
        </p:nvPicPr>
        <p:blipFill>
          <a:blip r:embed="rId3"/>
          <a:stretch>
            <a:fillRect/>
          </a:stretch>
        </p:blipFill>
        <p:spPr>
          <a:xfrm>
            <a:off x="6386010" y="1294944"/>
            <a:ext cx="3362325" cy="1676400"/>
          </a:xfrm>
          <a:prstGeom prst="rect">
            <a:avLst/>
          </a:prstGeom>
        </p:spPr>
      </p:pic>
      <p:pic>
        <p:nvPicPr>
          <p:cNvPr id="15" name="Picture 14">
            <a:extLst>
              <a:ext uri="{FF2B5EF4-FFF2-40B4-BE49-F238E27FC236}">
                <a16:creationId xmlns:a16="http://schemas.microsoft.com/office/drawing/2014/main" id="{F58719B7-62FF-674C-D4C7-28FCF93917A9}"/>
              </a:ext>
            </a:extLst>
          </p:cNvPr>
          <p:cNvPicPr>
            <a:picLocks noChangeAspect="1"/>
          </p:cNvPicPr>
          <p:nvPr/>
        </p:nvPicPr>
        <p:blipFill>
          <a:blip r:embed="rId4"/>
          <a:stretch>
            <a:fillRect/>
          </a:stretch>
        </p:blipFill>
        <p:spPr>
          <a:xfrm>
            <a:off x="7447143" y="2383246"/>
            <a:ext cx="3373695" cy="2505646"/>
          </a:xfrm>
          <a:prstGeom prst="rect">
            <a:avLst/>
          </a:prstGeom>
        </p:spPr>
      </p:pic>
    </p:spTree>
    <p:extLst>
      <p:ext uri="{BB962C8B-B14F-4D97-AF65-F5344CB8AC3E}">
        <p14:creationId xmlns:p14="http://schemas.microsoft.com/office/powerpoint/2010/main" val="858383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710C2-A7EF-26F2-BEAF-2327ED517F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830170-C9FB-2BF7-6D18-8F39846BBCB9}"/>
              </a:ext>
            </a:extLst>
          </p:cNvPr>
          <p:cNvSpPr>
            <a:spLocks noGrp="1"/>
          </p:cNvSpPr>
          <p:nvPr>
            <p:ph type="title"/>
          </p:nvPr>
        </p:nvSpPr>
        <p:spPr/>
        <p:txBody>
          <a:bodyPr/>
          <a:lstStyle/>
          <a:p>
            <a:r>
              <a:rPr lang="en-US" dirty="0"/>
              <a:t>LAB 1 : Acquiring Volatile Information from a Live Windows System </a:t>
            </a:r>
          </a:p>
        </p:txBody>
      </p:sp>
      <p:sp>
        <p:nvSpPr>
          <p:cNvPr id="3" name="Content Placeholder 2">
            <a:extLst>
              <a:ext uri="{FF2B5EF4-FFF2-40B4-BE49-F238E27FC236}">
                <a16:creationId xmlns:a16="http://schemas.microsoft.com/office/drawing/2014/main" id="{0ADA15EA-B0AF-19F1-E669-38F20A25F028}"/>
              </a:ext>
            </a:extLst>
          </p:cNvPr>
          <p:cNvSpPr>
            <a:spLocks noGrp="1"/>
          </p:cNvSpPr>
          <p:nvPr>
            <p:ph idx="1"/>
          </p:nvPr>
        </p:nvSpPr>
        <p:spPr>
          <a:xfrm>
            <a:off x="838200" y="1825625"/>
            <a:ext cx="5638102" cy="4351338"/>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
        <p:nvSpPr>
          <p:cNvPr id="25" name="Arrow: Right 24">
            <a:extLst>
              <a:ext uri="{FF2B5EF4-FFF2-40B4-BE49-F238E27FC236}">
                <a16:creationId xmlns:a16="http://schemas.microsoft.com/office/drawing/2014/main" id="{74F0E274-40F5-D9B2-A02E-E9A508C4B4CD}"/>
              </a:ext>
            </a:extLst>
          </p:cNvPr>
          <p:cNvSpPr/>
          <p:nvPr/>
        </p:nvSpPr>
        <p:spPr>
          <a:xfrm>
            <a:off x="5653676" y="3429056"/>
            <a:ext cx="679507" cy="369116"/>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a:extLst>
              <a:ext uri="{FF2B5EF4-FFF2-40B4-BE49-F238E27FC236}">
                <a16:creationId xmlns:a16="http://schemas.microsoft.com/office/drawing/2014/main" id="{5C72ED95-4D22-B387-EB8E-EB75ED6A8496}"/>
              </a:ext>
            </a:extLst>
          </p:cNvPr>
          <p:cNvSpPr>
            <a:spLocks noChangeAspect="1" noChangeArrowheads="1"/>
          </p:cNvSpPr>
          <p:nvPr/>
        </p:nvSpPr>
        <p:spPr bwMode="auto">
          <a:xfrm>
            <a:off x="3309938" y="1533525"/>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a:extLst>
              <a:ext uri="{FF2B5EF4-FFF2-40B4-BE49-F238E27FC236}">
                <a16:creationId xmlns:a16="http://schemas.microsoft.com/office/drawing/2014/main" id="{FF81D722-C208-3229-F674-935967240CD1}"/>
              </a:ext>
            </a:extLst>
          </p:cNvPr>
          <p:cNvSpPr>
            <a:spLocks noChangeAspect="1" noChangeArrowheads="1"/>
          </p:cNvSpPr>
          <p:nvPr/>
        </p:nvSpPr>
        <p:spPr bwMode="auto">
          <a:xfrm>
            <a:off x="3416797" y="846160"/>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a:extLst>
              <a:ext uri="{FF2B5EF4-FFF2-40B4-BE49-F238E27FC236}">
                <a16:creationId xmlns:a16="http://schemas.microsoft.com/office/drawing/2014/main" id="{FCE9C1BE-4A06-AA9D-2637-AD9BFF552215}"/>
              </a:ext>
            </a:extLst>
          </p:cNvPr>
          <p:cNvSpPr>
            <a:spLocks noChangeAspect="1" noChangeArrowheads="1"/>
          </p:cNvSpPr>
          <p:nvPr/>
        </p:nvSpPr>
        <p:spPr bwMode="auto">
          <a:xfrm>
            <a:off x="4129088" y="2085975"/>
            <a:ext cx="3933825" cy="2686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7">
            <a:extLst>
              <a:ext uri="{FF2B5EF4-FFF2-40B4-BE49-F238E27FC236}">
                <a16:creationId xmlns:a16="http://schemas.microsoft.com/office/drawing/2014/main" id="{4B438531-7C2E-AAD1-D3DC-BA6AF5075F2B}"/>
              </a:ext>
            </a:extLst>
          </p:cNvPr>
          <p:cNvSpPr>
            <a:spLocks noChangeArrowheads="1"/>
          </p:cNvSpPr>
          <p:nvPr/>
        </p:nvSpPr>
        <p:spPr bwMode="auto">
          <a:xfrm>
            <a:off x="455937" y="5456616"/>
            <a:ext cx="506636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t>A Properties window will now open, displaying all the details pertaining to the file Infected.pdf</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1" name="AutoShape 2">
            <a:extLst>
              <a:ext uri="{FF2B5EF4-FFF2-40B4-BE49-F238E27FC236}">
                <a16:creationId xmlns:a16="http://schemas.microsoft.com/office/drawing/2014/main" id="{A2E46A96-AAA7-5BDA-223A-FF47C23E8FF8}"/>
              </a:ext>
            </a:extLst>
          </p:cNvPr>
          <p:cNvSpPr>
            <a:spLocks noChangeAspect="1" noChangeArrowheads="1"/>
          </p:cNvSpPr>
          <p:nvPr/>
        </p:nvSpPr>
        <p:spPr bwMode="auto">
          <a:xfrm>
            <a:off x="3309938" y="2681288"/>
            <a:ext cx="5572125" cy="14954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a:extLst>
              <a:ext uri="{FF2B5EF4-FFF2-40B4-BE49-F238E27FC236}">
                <a16:creationId xmlns:a16="http://schemas.microsoft.com/office/drawing/2014/main" id="{9C8E6092-5CC1-6202-6B72-425636A7F029}"/>
              </a:ext>
            </a:extLst>
          </p:cNvPr>
          <p:cNvSpPr txBox="1"/>
          <p:nvPr/>
        </p:nvSpPr>
        <p:spPr>
          <a:xfrm>
            <a:off x="6832447" y="3037602"/>
            <a:ext cx="5126191" cy="1200329"/>
          </a:xfrm>
          <a:prstGeom prst="rect">
            <a:avLst/>
          </a:prstGeom>
          <a:noFill/>
        </p:spPr>
        <p:txBody>
          <a:bodyPr wrap="square">
            <a:spAutoFit/>
          </a:bodyPr>
          <a:lstStyle/>
          <a:p>
            <a:r>
              <a:rPr lang="en-US" dirty="0"/>
              <a:t>Note: For the demonstrative purpose of this lab, the suspicious file has been represented as Infected.pdf. In the real time, the suspicious file may bear any name. </a:t>
            </a:r>
            <a:endParaRPr lang="en-US" dirty="0">
              <a:latin typeface="+mj-lt"/>
            </a:endParaRPr>
          </a:p>
        </p:txBody>
      </p:sp>
      <p:pic>
        <p:nvPicPr>
          <p:cNvPr id="6" name="Picture 5">
            <a:extLst>
              <a:ext uri="{FF2B5EF4-FFF2-40B4-BE49-F238E27FC236}">
                <a16:creationId xmlns:a16="http://schemas.microsoft.com/office/drawing/2014/main" id="{36EAD17B-6B15-F74D-BA6E-B57FD38564B7}"/>
              </a:ext>
            </a:extLst>
          </p:cNvPr>
          <p:cNvPicPr>
            <a:picLocks noChangeAspect="1"/>
          </p:cNvPicPr>
          <p:nvPr/>
        </p:nvPicPr>
        <p:blipFill>
          <a:blip r:embed="rId2"/>
          <a:stretch>
            <a:fillRect/>
          </a:stretch>
        </p:blipFill>
        <p:spPr>
          <a:xfrm>
            <a:off x="600675" y="1855911"/>
            <a:ext cx="3172268" cy="3391373"/>
          </a:xfrm>
          <a:prstGeom prst="rect">
            <a:avLst/>
          </a:prstGeom>
        </p:spPr>
      </p:pic>
    </p:spTree>
    <p:extLst>
      <p:ext uri="{BB962C8B-B14F-4D97-AF65-F5344CB8AC3E}">
        <p14:creationId xmlns:p14="http://schemas.microsoft.com/office/powerpoint/2010/main" val="20276953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405E6-21EE-95D9-22A6-65F9746222B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D80C0F2-17E6-DED3-A766-BC17DD1AD59B}"/>
              </a:ext>
            </a:extLst>
          </p:cNvPr>
          <p:cNvSpPr>
            <a:spLocks noGrp="1"/>
          </p:cNvSpPr>
          <p:nvPr>
            <p:ph type="title"/>
          </p:nvPr>
        </p:nvSpPr>
        <p:spPr/>
        <p:txBody>
          <a:bodyPr>
            <a:normAutofit/>
          </a:bodyPr>
          <a:lstStyle/>
          <a:p>
            <a:r>
              <a:rPr lang="en-US" sz="4000" b="1" dirty="0"/>
              <a:t>Step 5: </a:t>
            </a:r>
            <a:r>
              <a:rPr lang="en-GB" sz="4000" b="1" dirty="0"/>
              <a:t>Check MD5 Hash and Virus Total</a:t>
            </a:r>
            <a:endParaRPr lang="en-US" sz="4000" b="1" dirty="0"/>
          </a:p>
        </p:txBody>
      </p:sp>
      <p:sp>
        <p:nvSpPr>
          <p:cNvPr id="8" name="TextBox 7">
            <a:extLst>
              <a:ext uri="{FF2B5EF4-FFF2-40B4-BE49-F238E27FC236}">
                <a16:creationId xmlns:a16="http://schemas.microsoft.com/office/drawing/2014/main" id="{20EF1A29-4483-DDCD-136F-AEF26C978767}"/>
              </a:ext>
            </a:extLst>
          </p:cNvPr>
          <p:cNvSpPr txBox="1"/>
          <p:nvPr/>
        </p:nvSpPr>
        <p:spPr>
          <a:xfrm>
            <a:off x="557334" y="4916725"/>
            <a:ext cx="4761426" cy="1477328"/>
          </a:xfrm>
          <a:prstGeom prst="rect">
            <a:avLst/>
          </a:prstGeom>
          <a:noFill/>
        </p:spPr>
        <p:txBody>
          <a:bodyPr wrap="square" rtlCol="0">
            <a:spAutoFit/>
          </a:bodyPr>
          <a:lstStyle/>
          <a:p>
            <a:r>
              <a:rPr lang="en-GB" dirty="0"/>
              <a:t>Now, close the Nigilant32 - Windows </a:t>
            </a:r>
            <a:r>
              <a:rPr lang="en-GB" dirty="0" err="1"/>
              <a:t>Afterdark</a:t>
            </a:r>
            <a:r>
              <a:rPr lang="en-GB" dirty="0"/>
              <a:t> Forensic window and return to the main window of Helix. Click the arrow icon against the Incident Response section to move to its second page,</a:t>
            </a:r>
            <a:endParaRPr lang="en-US" dirty="0"/>
          </a:p>
        </p:txBody>
      </p:sp>
      <p:sp>
        <p:nvSpPr>
          <p:cNvPr id="13" name="TextBox 12">
            <a:extLst>
              <a:ext uri="{FF2B5EF4-FFF2-40B4-BE49-F238E27FC236}">
                <a16:creationId xmlns:a16="http://schemas.microsoft.com/office/drawing/2014/main" id="{2E234671-ED64-0756-9297-8CDEFF445E22}"/>
              </a:ext>
            </a:extLst>
          </p:cNvPr>
          <p:cNvSpPr txBox="1"/>
          <p:nvPr/>
        </p:nvSpPr>
        <p:spPr>
          <a:xfrm>
            <a:off x="6211062" y="4916725"/>
            <a:ext cx="4999482" cy="1754326"/>
          </a:xfrm>
          <a:prstGeom prst="rect">
            <a:avLst/>
          </a:prstGeom>
          <a:noFill/>
        </p:spPr>
        <p:txBody>
          <a:bodyPr wrap="square">
            <a:spAutoFit/>
          </a:bodyPr>
          <a:lstStyle/>
          <a:p>
            <a:r>
              <a:rPr lang="en-GB" dirty="0"/>
              <a:t>The second page of the Incident Response section contains the FILE and MD5 fields. In this task, we are going to check a file’s hash and its legitimacy. We will first calculate the file’s hash and then search for that file or its hash in the </a:t>
            </a:r>
            <a:r>
              <a:rPr lang="en-GB" dirty="0" err="1"/>
              <a:t>VirusTotal</a:t>
            </a:r>
            <a:r>
              <a:rPr lang="en-GB" dirty="0"/>
              <a:t> database.</a:t>
            </a:r>
            <a:endParaRPr lang="en-US" dirty="0"/>
          </a:p>
        </p:txBody>
      </p:sp>
      <p:sp>
        <p:nvSpPr>
          <p:cNvPr id="11" name="Arrow: Right 10">
            <a:extLst>
              <a:ext uri="{FF2B5EF4-FFF2-40B4-BE49-F238E27FC236}">
                <a16:creationId xmlns:a16="http://schemas.microsoft.com/office/drawing/2014/main" id="{6F4A9A92-5606-96A6-89C9-F6A9381BA162}"/>
              </a:ext>
            </a:extLst>
          </p:cNvPr>
          <p:cNvSpPr/>
          <p:nvPr/>
        </p:nvSpPr>
        <p:spPr>
          <a:xfrm>
            <a:off x="5318760" y="2861691"/>
            <a:ext cx="786384" cy="356616"/>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F5B1767-EDBA-5051-3CDF-608B16DD54D0}"/>
              </a:ext>
            </a:extLst>
          </p:cNvPr>
          <p:cNvPicPr>
            <a:picLocks noChangeAspect="1"/>
          </p:cNvPicPr>
          <p:nvPr/>
        </p:nvPicPr>
        <p:blipFill>
          <a:blip r:embed="rId2"/>
          <a:stretch>
            <a:fillRect/>
          </a:stretch>
        </p:blipFill>
        <p:spPr>
          <a:xfrm>
            <a:off x="557335" y="1360529"/>
            <a:ext cx="4581594" cy="3427540"/>
          </a:xfrm>
          <a:prstGeom prst="rect">
            <a:avLst/>
          </a:prstGeom>
        </p:spPr>
      </p:pic>
      <p:pic>
        <p:nvPicPr>
          <p:cNvPr id="15" name="Picture 14">
            <a:extLst>
              <a:ext uri="{FF2B5EF4-FFF2-40B4-BE49-F238E27FC236}">
                <a16:creationId xmlns:a16="http://schemas.microsoft.com/office/drawing/2014/main" id="{CAEA5740-5E99-0E27-D444-E97A285F9CEA}"/>
              </a:ext>
            </a:extLst>
          </p:cNvPr>
          <p:cNvPicPr>
            <a:picLocks noChangeAspect="1"/>
          </p:cNvPicPr>
          <p:nvPr/>
        </p:nvPicPr>
        <p:blipFill>
          <a:blip r:embed="rId3"/>
          <a:stretch>
            <a:fillRect/>
          </a:stretch>
        </p:blipFill>
        <p:spPr>
          <a:xfrm>
            <a:off x="6284975" y="2457455"/>
            <a:ext cx="4999482" cy="1165087"/>
          </a:xfrm>
          <a:prstGeom prst="rect">
            <a:avLst/>
          </a:prstGeom>
        </p:spPr>
      </p:pic>
    </p:spTree>
    <p:extLst>
      <p:ext uri="{BB962C8B-B14F-4D97-AF65-F5344CB8AC3E}">
        <p14:creationId xmlns:p14="http://schemas.microsoft.com/office/powerpoint/2010/main" val="400381799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C9109-70EE-2308-2D73-528ECB33EC8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55A3426-CBD4-EDC6-FF72-0A609A86C449}"/>
              </a:ext>
            </a:extLst>
          </p:cNvPr>
          <p:cNvSpPr>
            <a:spLocks noGrp="1"/>
          </p:cNvSpPr>
          <p:nvPr>
            <p:ph type="title"/>
          </p:nvPr>
        </p:nvSpPr>
        <p:spPr/>
        <p:txBody>
          <a:bodyPr>
            <a:normAutofit/>
          </a:bodyPr>
          <a:lstStyle/>
          <a:p>
            <a:r>
              <a:rPr lang="en-US" sz="4000" b="1" dirty="0"/>
              <a:t>Step 5: </a:t>
            </a:r>
            <a:r>
              <a:rPr lang="en-GB" sz="4000" b="1" dirty="0"/>
              <a:t>Check MD5 Hash and Virus Total</a:t>
            </a:r>
            <a:endParaRPr lang="en-US" sz="4000" b="1" dirty="0"/>
          </a:p>
        </p:txBody>
      </p:sp>
      <p:sp>
        <p:nvSpPr>
          <p:cNvPr id="8" name="TextBox 7">
            <a:extLst>
              <a:ext uri="{FF2B5EF4-FFF2-40B4-BE49-F238E27FC236}">
                <a16:creationId xmlns:a16="http://schemas.microsoft.com/office/drawing/2014/main" id="{050BD393-E745-0949-75D8-4B6EA2DD552B}"/>
              </a:ext>
            </a:extLst>
          </p:cNvPr>
          <p:cNvSpPr txBox="1"/>
          <p:nvPr/>
        </p:nvSpPr>
        <p:spPr>
          <a:xfrm>
            <a:off x="618294" y="4826675"/>
            <a:ext cx="5093658" cy="2031325"/>
          </a:xfrm>
          <a:prstGeom prst="rect">
            <a:avLst/>
          </a:prstGeom>
          <a:noFill/>
        </p:spPr>
        <p:txBody>
          <a:bodyPr wrap="square" rtlCol="0">
            <a:spAutoFit/>
          </a:bodyPr>
          <a:lstStyle/>
          <a:p>
            <a:r>
              <a:rPr lang="en-GB" dirty="0"/>
              <a:t>Click the ellipsis button against the FILE field to provide an evidence file as input. A Select File window will appear. Navigate to C:\CHFITools\ Evidence Files, select the file Infected.docx, and then click Open. Subsequently, click on the Hash button to generate the MD5 hash value of the Infected.docx file.</a:t>
            </a:r>
            <a:endParaRPr lang="en-US" dirty="0"/>
          </a:p>
        </p:txBody>
      </p:sp>
      <p:sp>
        <p:nvSpPr>
          <p:cNvPr id="13" name="TextBox 12">
            <a:extLst>
              <a:ext uri="{FF2B5EF4-FFF2-40B4-BE49-F238E27FC236}">
                <a16:creationId xmlns:a16="http://schemas.microsoft.com/office/drawing/2014/main" id="{C86E6423-1DBC-E3E3-E332-2F1FDED43FEC}"/>
              </a:ext>
            </a:extLst>
          </p:cNvPr>
          <p:cNvSpPr txBox="1"/>
          <p:nvPr/>
        </p:nvSpPr>
        <p:spPr>
          <a:xfrm>
            <a:off x="6211061" y="4826675"/>
            <a:ext cx="4609776" cy="923330"/>
          </a:xfrm>
          <a:prstGeom prst="rect">
            <a:avLst/>
          </a:prstGeom>
          <a:noFill/>
        </p:spPr>
        <p:txBody>
          <a:bodyPr wrap="square">
            <a:spAutoFit/>
          </a:bodyPr>
          <a:lstStyle/>
          <a:p>
            <a:r>
              <a:rPr lang="en-GB" dirty="0"/>
              <a:t>Now, we will look up the </a:t>
            </a:r>
            <a:r>
              <a:rPr lang="en-GB" dirty="0" err="1"/>
              <a:t>VirusTotal</a:t>
            </a:r>
            <a:r>
              <a:rPr lang="en-GB" dirty="0"/>
              <a:t> database to determine whether the file is safe or malicious.</a:t>
            </a:r>
            <a:endParaRPr lang="en-US" dirty="0"/>
          </a:p>
        </p:txBody>
      </p:sp>
      <p:sp>
        <p:nvSpPr>
          <p:cNvPr id="11" name="Arrow: Right 10">
            <a:extLst>
              <a:ext uri="{FF2B5EF4-FFF2-40B4-BE49-F238E27FC236}">
                <a16:creationId xmlns:a16="http://schemas.microsoft.com/office/drawing/2014/main" id="{B6D9E914-A79A-8AD3-E3FD-C969F1C88CF8}"/>
              </a:ext>
            </a:extLst>
          </p:cNvPr>
          <p:cNvSpPr/>
          <p:nvPr/>
        </p:nvSpPr>
        <p:spPr>
          <a:xfrm>
            <a:off x="5318760" y="2943987"/>
            <a:ext cx="786384" cy="356616"/>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33962D9-085B-5905-6A34-F71B61574A9D}"/>
              </a:ext>
            </a:extLst>
          </p:cNvPr>
          <p:cNvPicPr>
            <a:picLocks noChangeAspect="1"/>
          </p:cNvPicPr>
          <p:nvPr/>
        </p:nvPicPr>
        <p:blipFill>
          <a:blip r:embed="rId2"/>
          <a:stretch>
            <a:fillRect/>
          </a:stretch>
        </p:blipFill>
        <p:spPr>
          <a:xfrm>
            <a:off x="812067" y="2654418"/>
            <a:ext cx="4209645" cy="1072913"/>
          </a:xfrm>
          <a:prstGeom prst="rect">
            <a:avLst/>
          </a:prstGeom>
        </p:spPr>
      </p:pic>
      <p:pic>
        <p:nvPicPr>
          <p:cNvPr id="10" name="Picture 9">
            <a:extLst>
              <a:ext uri="{FF2B5EF4-FFF2-40B4-BE49-F238E27FC236}">
                <a16:creationId xmlns:a16="http://schemas.microsoft.com/office/drawing/2014/main" id="{6F2F0B0F-CE6F-844F-01A5-C9F8DE9CAC7C}"/>
              </a:ext>
            </a:extLst>
          </p:cNvPr>
          <p:cNvPicPr>
            <a:picLocks noChangeAspect="1"/>
          </p:cNvPicPr>
          <p:nvPr/>
        </p:nvPicPr>
        <p:blipFill>
          <a:blip r:embed="rId3"/>
          <a:stretch>
            <a:fillRect/>
          </a:stretch>
        </p:blipFill>
        <p:spPr>
          <a:xfrm>
            <a:off x="6328454" y="1807661"/>
            <a:ext cx="4820323" cy="2629267"/>
          </a:xfrm>
          <a:prstGeom prst="rect">
            <a:avLst/>
          </a:prstGeom>
        </p:spPr>
      </p:pic>
    </p:spTree>
    <p:extLst>
      <p:ext uri="{BB962C8B-B14F-4D97-AF65-F5344CB8AC3E}">
        <p14:creationId xmlns:p14="http://schemas.microsoft.com/office/powerpoint/2010/main" val="17073730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1EC90-246A-5964-7C55-3FC46C51862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2DC6672-39B4-AF11-943C-D5C9FDB882B0}"/>
              </a:ext>
            </a:extLst>
          </p:cNvPr>
          <p:cNvSpPr>
            <a:spLocks noGrp="1"/>
          </p:cNvSpPr>
          <p:nvPr>
            <p:ph type="title"/>
          </p:nvPr>
        </p:nvSpPr>
        <p:spPr/>
        <p:txBody>
          <a:bodyPr>
            <a:normAutofit/>
          </a:bodyPr>
          <a:lstStyle/>
          <a:p>
            <a:r>
              <a:rPr lang="en-US" sz="4000" b="1" dirty="0"/>
              <a:t>Step 1: Run Helix</a:t>
            </a:r>
          </a:p>
        </p:txBody>
      </p:sp>
      <p:pic>
        <p:nvPicPr>
          <p:cNvPr id="7" name="Picture 6">
            <a:extLst>
              <a:ext uri="{FF2B5EF4-FFF2-40B4-BE49-F238E27FC236}">
                <a16:creationId xmlns:a16="http://schemas.microsoft.com/office/drawing/2014/main" id="{5D29C13A-A4A4-BD89-D985-711312AE3D15}"/>
              </a:ext>
            </a:extLst>
          </p:cNvPr>
          <p:cNvPicPr>
            <a:picLocks noChangeAspect="1"/>
          </p:cNvPicPr>
          <p:nvPr/>
        </p:nvPicPr>
        <p:blipFill>
          <a:blip r:embed="rId2"/>
          <a:stretch>
            <a:fillRect/>
          </a:stretch>
        </p:blipFill>
        <p:spPr>
          <a:xfrm>
            <a:off x="838200" y="1399032"/>
            <a:ext cx="4513189" cy="3263646"/>
          </a:xfrm>
          <a:prstGeom prst="rect">
            <a:avLst/>
          </a:prstGeom>
        </p:spPr>
      </p:pic>
      <p:sp>
        <p:nvSpPr>
          <p:cNvPr id="8" name="TextBox 7">
            <a:extLst>
              <a:ext uri="{FF2B5EF4-FFF2-40B4-BE49-F238E27FC236}">
                <a16:creationId xmlns:a16="http://schemas.microsoft.com/office/drawing/2014/main" id="{AC03C0DC-AEC7-F5BC-8242-47AC701228E2}"/>
              </a:ext>
            </a:extLst>
          </p:cNvPr>
          <p:cNvSpPr txBox="1"/>
          <p:nvPr/>
        </p:nvSpPr>
        <p:spPr>
          <a:xfrm>
            <a:off x="1572318" y="4778226"/>
            <a:ext cx="3044952" cy="369332"/>
          </a:xfrm>
          <a:prstGeom prst="rect">
            <a:avLst/>
          </a:prstGeom>
          <a:noFill/>
        </p:spPr>
        <p:txBody>
          <a:bodyPr wrap="square" rtlCol="0">
            <a:spAutoFit/>
          </a:bodyPr>
          <a:lstStyle/>
          <a:p>
            <a:r>
              <a:rPr lang="en-US" dirty="0"/>
              <a:t>Click accept to run Helix</a:t>
            </a:r>
          </a:p>
        </p:txBody>
      </p:sp>
      <p:sp>
        <p:nvSpPr>
          <p:cNvPr id="9" name="Arrow: Right 8">
            <a:extLst>
              <a:ext uri="{FF2B5EF4-FFF2-40B4-BE49-F238E27FC236}">
                <a16:creationId xmlns:a16="http://schemas.microsoft.com/office/drawing/2014/main" id="{842A24A3-2817-193A-8237-23F7BEE1F90C}"/>
              </a:ext>
            </a:extLst>
          </p:cNvPr>
          <p:cNvSpPr/>
          <p:nvPr/>
        </p:nvSpPr>
        <p:spPr>
          <a:xfrm>
            <a:off x="5580889" y="2852547"/>
            <a:ext cx="786384" cy="356616"/>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6BBE21B-58C5-8950-CCCF-E1C72BDCA3B5}"/>
              </a:ext>
            </a:extLst>
          </p:cNvPr>
          <p:cNvPicPr>
            <a:picLocks noChangeAspect="1"/>
          </p:cNvPicPr>
          <p:nvPr/>
        </p:nvPicPr>
        <p:blipFill>
          <a:blip r:embed="rId3"/>
          <a:stretch>
            <a:fillRect/>
          </a:stretch>
        </p:blipFill>
        <p:spPr>
          <a:xfrm>
            <a:off x="6611112" y="1399032"/>
            <a:ext cx="4513189" cy="3379194"/>
          </a:xfrm>
          <a:prstGeom prst="rect">
            <a:avLst/>
          </a:prstGeom>
        </p:spPr>
      </p:pic>
      <p:sp>
        <p:nvSpPr>
          <p:cNvPr id="13" name="TextBox 12">
            <a:extLst>
              <a:ext uri="{FF2B5EF4-FFF2-40B4-BE49-F238E27FC236}">
                <a16:creationId xmlns:a16="http://schemas.microsoft.com/office/drawing/2014/main" id="{BE4DDD80-D476-B192-2FC3-58419718E07A}"/>
              </a:ext>
            </a:extLst>
          </p:cNvPr>
          <p:cNvSpPr txBox="1"/>
          <p:nvPr/>
        </p:nvSpPr>
        <p:spPr>
          <a:xfrm>
            <a:off x="6494526" y="4778226"/>
            <a:ext cx="4629775" cy="923330"/>
          </a:xfrm>
          <a:prstGeom prst="rect">
            <a:avLst/>
          </a:prstGeom>
          <a:noFill/>
        </p:spPr>
        <p:txBody>
          <a:bodyPr wrap="square">
            <a:spAutoFit/>
          </a:bodyPr>
          <a:lstStyle/>
          <a:p>
            <a:r>
              <a:rPr lang="en-US" dirty="0"/>
              <a:t>After accepting, a window of Helix will appear like this. Now let click on Preview System </a:t>
            </a:r>
            <a:r>
              <a:rPr lang="en-US" dirty="0" err="1"/>
              <a:t>Infomation</a:t>
            </a:r>
            <a:endParaRPr lang="en-US" dirty="0"/>
          </a:p>
        </p:txBody>
      </p:sp>
      <p:sp>
        <p:nvSpPr>
          <p:cNvPr id="14" name="Rectangle: Rounded Corners 13">
            <a:extLst>
              <a:ext uri="{FF2B5EF4-FFF2-40B4-BE49-F238E27FC236}">
                <a16:creationId xmlns:a16="http://schemas.microsoft.com/office/drawing/2014/main" id="{00798D0B-E126-FFE9-3CB4-75E79A728274}"/>
              </a:ext>
            </a:extLst>
          </p:cNvPr>
          <p:cNvSpPr/>
          <p:nvPr/>
        </p:nvSpPr>
        <p:spPr>
          <a:xfrm>
            <a:off x="6858000" y="2084832"/>
            <a:ext cx="2331720" cy="393192"/>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65926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8D571-24BB-E801-3750-EE0FD85FD27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787D32F-2047-0757-0B33-E12406704F99}"/>
              </a:ext>
            </a:extLst>
          </p:cNvPr>
          <p:cNvSpPr>
            <a:spLocks noGrp="1"/>
          </p:cNvSpPr>
          <p:nvPr>
            <p:ph type="title"/>
          </p:nvPr>
        </p:nvSpPr>
        <p:spPr/>
        <p:txBody>
          <a:bodyPr>
            <a:normAutofit/>
          </a:bodyPr>
          <a:lstStyle/>
          <a:p>
            <a:r>
              <a:rPr lang="en-US" sz="4000" b="1" dirty="0"/>
              <a:t>Step 6: </a:t>
            </a:r>
            <a:r>
              <a:rPr lang="en-GB" sz="4000" b="1" dirty="0"/>
              <a:t>Recovering deleted files</a:t>
            </a:r>
            <a:endParaRPr lang="en-US" sz="4000" b="1" dirty="0"/>
          </a:p>
        </p:txBody>
      </p:sp>
      <p:sp>
        <p:nvSpPr>
          <p:cNvPr id="8" name="TextBox 7">
            <a:extLst>
              <a:ext uri="{FF2B5EF4-FFF2-40B4-BE49-F238E27FC236}">
                <a16:creationId xmlns:a16="http://schemas.microsoft.com/office/drawing/2014/main" id="{667838B3-8922-F355-C47A-EA4F28600F6F}"/>
              </a:ext>
            </a:extLst>
          </p:cNvPr>
          <p:cNvSpPr txBox="1"/>
          <p:nvPr/>
        </p:nvSpPr>
        <p:spPr>
          <a:xfrm>
            <a:off x="618294" y="4826675"/>
            <a:ext cx="4609776" cy="646331"/>
          </a:xfrm>
          <a:prstGeom prst="rect">
            <a:avLst/>
          </a:prstGeom>
          <a:noFill/>
        </p:spPr>
        <p:txBody>
          <a:bodyPr wrap="square" rtlCol="0">
            <a:spAutoFit/>
          </a:bodyPr>
          <a:lstStyle/>
          <a:p>
            <a:r>
              <a:rPr lang="en-GB" dirty="0"/>
              <a:t>Select drive and Click on the tick icon to start read the disk and recover file. </a:t>
            </a:r>
            <a:endParaRPr lang="en-US" dirty="0"/>
          </a:p>
        </p:txBody>
      </p:sp>
      <p:sp>
        <p:nvSpPr>
          <p:cNvPr id="13" name="TextBox 12">
            <a:extLst>
              <a:ext uri="{FF2B5EF4-FFF2-40B4-BE49-F238E27FC236}">
                <a16:creationId xmlns:a16="http://schemas.microsoft.com/office/drawing/2014/main" id="{D33712C7-6455-014E-7C2D-8B8C0FB5F5A2}"/>
              </a:ext>
            </a:extLst>
          </p:cNvPr>
          <p:cNvSpPr txBox="1"/>
          <p:nvPr/>
        </p:nvSpPr>
        <p:spPr>
          <a:xfrm>
            <a:off x="6211061" y="4826675"/>
            <a:ext cx="4609776" cy="1477328"/>
          </a:xfrm>
          <a:prstGeom prst="rect">
            <a:avLst/>
          </a:prstGeom>
          <a:noFill/>
        </p:spPr>
        <p:txBody>
          <a:bodyPr wrap="square">
            <a:spAutoFit/>
          </a:bodyPr>
          <a:lstStyle/>
          <a:p>
            <a:r>
              <a:rPr lang="en-GB" dirty="0"/>
              <a:t>In the left pane of the window, the tool will display a tree structure under the Folders section. In this section, click the Deleted items option. All the deleted items will appear here</a:t>
            </a:r>
            <a:endParaRPr lang="en-US" dirty="0"/>
          </a:p>
        </p:txBody>
      </p:sp>
      <p:sp>
        <p:nvSpPr>
          <p:cNvPr id="11" name="Arrow: Right 10">
            <a:extLst>
              <a:ext uri="{FF2B5EF4-FFF2-40B4-BE49-F238E27FC236}">
                <a16:creationId xmlns:a16="http://schemas.microsoft.com/office/drawing/2014/main" id="{98B185BC-5622-6E61-E39B-F4973ADF7918}"/>
              </a:ext>
            </a:extLst>
          </p:cNvPr>
          <p:cNvSpPr/>
          <p:nvPr/>
        </p:nvSpPr>
        <p:spPr>
          <a:xfrm>
            <a:off x="5318760" y="2943987"/>
            <a:ext cx="786384" cy="356616"/>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6416854-B65F-AF17-480B-091AFA473A9F}"/>
              </a:ext>
            </a:extLst>
          </p:cNvPr>
          <p:cNvPicPr>
            <a:picLocks noChangeAspect="1"/>
          </p:cNvPicPr>
          <p:nvPr/>
        </p:nvPicPr>
        <p:blipFill>
          <a:blip r:embed="rId2"/>
          <a:stretch>
            <a:fillRect/>
          </a:stretch>
        </p:blipFill>
        <p:spPr>
          <a:xfrm>
            <a:off x="704850" y="1575929"/>
            <a:ext cx="4525518" cy="3092729"/>
          </a:xfrm>
          <a:prstGeom prst="rect">
            <a:avLst/>
          </a:prstGeom>
        </p:spPr>
      </p:pic>
      <p:pic>
        <p:nvPicPr>
          <p:cNvPr id="7" name="Picture 6">
            <a:extLst>
              <a:ext uri="{FF2B5EF4-FFF2-40B4-BE49-F238E27FC236}">
                <a16:creationId xmlns:a16="http://schemas.microsoft.com/office/drawing/2014/main" id="{BE9D4FB3-D494-C45A-3308-88A2677B18F5}"/>
              </a:ext>
            </a:extLst>
          </p:cNvPr>
          <p:cNvPicPr>
            <a:picLocks noChangeAspect="1"/>
          </p:cNvPicPr>
          <p:nvPr/>
        </p:nvPicPr>
        <p:blipFill>
          <a:blip r:embed="rId3"/>
          <a:stretch>
            <a:fillRect/>
          </a:stretch>
        </p:blipFill>
        <p:spPr>
          <a:xfrm>
            <a:off x="6309360" y="1314754"/>
            <a:ext cx="4272724" cy="3511921"/>
          </a:xfrm>
          <a:prstGeom prst="rect">
            <a:avLst/>
          </a:prstGeom>
        </p:spPr>
      </p:pic>
    </p:spTree>
    <p:extLst>
      <p:ext uri="{BB962C8B-B14F-4D97-AF65-F5344CB8AC3E}">
        <p14:creationId xmlns:p14="http://schemas.microsoft.com/office/powerpoint/2010/main" val="24901289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A459B-B757-7FCA-C757-DDD69C23F31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A78AEF3-7B76-AC51-AB6E-60907ECE3633}"/>
              </a:ext>
            </a:extLst>
          </p:cNvPr>
          <p:cNvSpPr>
            <a:spLocks noGrp="1"/>
          </p:cNvSpPr>
          <p:nvPr>
            <p:ph type="title"/>
          </p:nvPr>
        </p:nvSpPr>
        <p:spPr/>
        <p:txBody>
          <a:bodyPr>
            <a:normAutofit/>
          </a:bodyPr>
          <a:lstStyle/>
          <a:p>
            <a:r>
              <a:rPr lang="en-US" sz="4000" b="1" dirty="0"/>
              <a:t>Step 6: </a:t>
            </a:r>
            <a:r>
              <a:rPr lang="en-GB" sz="4000" b="1" dirty="0"/>
              <a:t>Recovering deleted files</a:t>
            </a:r>
            <a:endParaRPr lang="en-US" sz="4000" b="1" dirty="0"/>
          </a:p>
        </p:txBody>
      </p:sp>
      <p:sp>
        <p:nvSpPr>
          <p:cNvPr id="8" name="TextBox 7">
            <a:extLst>
              <a:ext uri="{FF2B5EF4-FFF2-40B4-BE49-F238E27FC236}">
                <a16:creationId xmlns:a16="http://schemas.microsoft.com/office/drawing/2014/main" id="{BD550A65-F214-6003-A11F-3FB965E36102}"/>
              </a:ext>
            </a:extLst>
          </p:cNvPr>
          <p:cNvSpPr txBox="1"/>
          <p:nvPr/>
        </p:nvSpPr>
        <p:spPr>
          <a:xfrm>
            <a:off x="618294" y="4826675"/>
            <a:ext cx="4700466" cy="923330"/>
          </a:xfrm>
          <a:prstGeom prst="rect">
            <a:avLst/>
          </a:prstGeom>
          <a:noFill/>
        </p:spPr>
        <p:txBody>
          <a:bodyPr wrap="square" rtlCol="0">
            <a:spAutoFit/>
          </a:bodyPr>
          <a:lstStyle/>
          <a:p>
            <a:r>
              <a:rPr lang="en-GB" dirty="0"/>
              <a:t>To recover a deleted a file, select the desired file and then click the Save icon on the left of the tool window</a:t>
            </a:r>
            <a:endParaRPr lang="en-US" dirty="0"/>
          </a:p>
        </p:txBody>
      </p:sp>
      <p:sp>
        <p:nvSpPr>
          <p:cNvPr id="13" name="TextBox 12">
            <a:extLst>
              <a:ext uri="{FF2B5EF4-FFF2-40B4-BE49-F238E27FC236}">
                <a16:creationId xmlns:a16="http://schemas.microsoft.com/office/drawing/2014/main" id="{597EAF95-EF48-FF86-6C25-8D0E31F578E6}"/>
              </a:ext>
            </a:extLst>
          </p:cNvPr>
          <p:cNvSpPr txBox="1"/>
          <p:nvPr/>
        </p:nvSpPr>
        <p:spPr>
          <a:xfrm>
            <a:off x="6211061" y="4826675"/>
            <a:ext cx="4609776" cy="2031325"/>
          </a:xfrm>
          <a:prstGeom prst="rect">
            <a:avLst/>
          </a:prstGeom>
          <a:noFill/>
        </p:spPr>
        <p:txBody>
          <a:bodyPr wrap="square">
            <a:spAutoFit/>
          </a:bodyPr>
          <a:lstStyle/>
          <a:p>
            <a:r>
              <a:rPr lang="en-GB" dirty="0"/>
              <a:t>Upon clicking the Save icon, a Select Directory… window will appear. Choose the directory to which you wish to save the selected deleted file. Here, we are saving the file to the default location, i.e., Desktop. Click the tick mark icon after choosing the location for saving the file,</a:t>
            </a:r>
            <a:endParaRPr lang="en-US" dirty="0"/>
          </a:p>
        </p:txBody>
      </p:sp>
      <p:sp>
        <p:nvSpPr>
          <p:cNvPr id="11" name="Arrow: Right 10">
            <a:extLst>
              <a:ext uri="{FF2B5EF4-FFF2-40B4-BE49-F238E27FC236}">
                <a16:creationId xmlns:a16="http://schemas.microsoft.com/office/drawing/2014/main" id="{4F04CD72-C83D-43E5-7DD7-316329328CC8}"/>
              </a:ext>
            </a:extLst>
          </p:cNvPr>
          <p:cNvSpPr/>
          <p:nvPr/>
        </p:nvSpPr>
        <p:spPr>
          <a:xfrm>
            <a:off x="5318760" y="2943987"/>
            <a:ext cx="786384" cy="356616"/>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4EC1C75-73B0-2832-BF0B-B63857372987}"/>
              </a:ext>
            </a:extLst>
          </p:cNvPr>
          <p:cNvPicPr>
            <a:picLocks noChangeAspect="1"/>
          </p:cNvPicPr>
          <p:nvPr/>
        </p:nvPicPr>
        <p:blipFill>
          <a:blip r:embed="rId2"/>
          <a:stretch>
            <a:fillRect/>
          </a:stretch>
        </p:blipFill>
        <p:spPr>
          <a:xfrm>
            <a:off x="618294" y="1555075"/>
            <a:ext cx="2895600" cy="952500"/>
          </a:xfrm>
          <a:prstGeom prst="rect">
            <a:avLst/>
          </a:prstGeom>
        </p:spPr>
      </p:pic>
      <p:pic>
        <p:nvPicPr>
          <p:cNvPr id="7" name="Picture 6">
            <a:extLst>
              <a:ext uri="{FF2B5EF4-FFF2-40B4-BE49-F238E27FC236}">
                <a16:creationId xmlns:a16="http://schemas.microsoft.com/office/drawing/2014/main" id="{56F7B70D-7801-9AC8-80C4-F4AA0B44AB3A}"/>
              </a:ext>
            </a:extLst>
          </p:cNvPr>
          <p:cNvPicPr>
            <a:picLocks noChangeAspect="1"/>
          </p:cNvPicPr>
          <p:nvPr/>
        </p:nvPicPr>
        <p:blipFill>
          <a:blip r:embed="rId3"/>
          <a:stretch>
            <a:fillRect/>
          </a:stretch>
        </p:blipFill>
        <p:spPr>
          <a:xfrm>
            <a:off x="2321395" y="2317744"/>
            <a:ext cx="2895601" cy="2386557"/>
          </a:xfrm>
          <a:prstGeom prst="rect">
            <a:avLst/>
          </a:prstGeom>
        </p:spPr>
      </p:pic>
      <p:pic>
        <p:nvPicPr>
          <p:cNvPr id="12" name="Picture 11">
            <a:extLst>
              <a:ext uri="{FF2B5EF4-FFF2-40B4-BE49-F238E27FC236}">
                <a16:creationId xmlns:a16="http://schemas.microsoft.com/office/drawing/2014/main" id="{0EBAD8FD-54CA-27F7-81E0-2B413899323A}"/>
              </a:ext>
            </a:extLst>
          </p:cNvPr>
          <p:cNvPicPr>
            <a:picLocks noChangeAspect="1"/>
          </p:cNvPicPr>
          <p:nvPr/>
        </p:nvPicPr>
        <p:blipFill>
          <a:blip r:embed="rId4"/>
          <a:stretch>
            <a:fillRect/>
          </a:stretch>
        </p:blipFill>
        <p:spPr>
          <a:xfrm>
            <a:off x="6206908" y="1349265"/>
            <a:ext cx="4191000" cy="3448050"/>
          </a:xfrm>
          <a:prstGeom prst="rect">
            <a:avLst/>
          </a:prstGeom>
        </p:spPr>
      </p:pic>
    </p:spTree>
    <p:extLst>
      <p:ext uri="{BB962C8B-B14F-4D97-AF65-F5344CB8AC3E}">
        <p14:creationId xmlns:p14="http://schemas.microsoft.com/office/powerpoint/2010/main" val="37386229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C3E09-2454-4579-6E33-868CE7E3359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D31938A-E493-9FC1-4AE4-11FDF45EB599}"/>
              </a:ext>
            </a:extLst>
          </p:cNvPr>
          <p:cNvSpPr>
            <a:spLocks noGrp="1"/>
          </p:cNvSpPr>
          <p:nvPr>
            <p:ph type="title"/>
          </p:nvPr>
        </p:nvSpPr>
        <p:spPr/>
        <p:txBody>
          <a:bodyPr>
            <a:normAutofit/>
          </a:bodyPr>
          <a:lstStyle/>
          <a:p>
            <a:r>
              <a:rPr lang="en-US" sz="4000" b="1" dirty="0"/>
              <a:t>Step 7: </a:t>
            </a:r>
            <a:r>
              <a:rPr lang="en-GB" sz="4000" b="1" dirty="0"/>
              <a:t>Browsing contents on a hard drive</a:t>
            </a:r>
            <a:endParaRPr lang="en-US" sz="4000" b="1" dirty="0"/>
          </a:p>
        </p:txBody>
      </p:sp>
      <p:sp>
        <p:nvSpPr>
          <p:cNvPr id="8" name="TextBox 7">
            <a:extLst>
              <a:ext uri="{FF2B5EF4-FFF2-40B4-BE49-F238E27FC236}">
                <a16:creationId xmlns:a16="http://schemas.microsoft.com/office/drawing/2014/main" id="{746792DD-736F-04EA-0FDE-0565FB3AEF81}"/>
              </a:ext>
            </a:extLst>
          </p:cNvPr>
          <p:cNvSpPr txBox="1"/>
          <p:nvPr/>
        </p:nvSpPr>
        <p:spPr>
          <a:xfrm>
            <a:off x="618294" y="4826675"/>
            <a:ext cx="4700466" cy="1477328"/>
          </a:xfrm>
          <a:prstGeom prst="rect">
            <a:avLst/>
          </a:prstGeom>
          <a:noFill/>
        </p:spPr>
        <p:txBody>
          <a:bodyPr wrap="square" rtlCol="0">
            <a:spAutoFit/>
          </a:bodyPr>
          <a:lstStyle/>
          <a:p>
            <a:r>
              <a:rPr lang="en-GB" dirty="0"/>
              <a:t>To find the contents of the system’s hard drive, return to the main window of Helix and click the Browse icon in the left pane. This</a:t>
            </a:r>
          </a:p>
          <a:p>
            <a:r>
              <a:rPr lang="en-GB" dirty="0"/>
              <a:t>operation lists all the drives of the system in the middle pane of the window.</a:t>
            </a:r>
            <a:endParaRPr lang="en-US" dirty="0"/>
          </a:p>
        </p:txBody>
      </p:sp>
      <p:sp>
        <p:nvSpPr>
          <p:cNvPr id="13" name="TextBox 12">
            <a:extLst>
              <a:ext uri="{FF2B5EF4-FFF2-40B4-BE49-F238E27FC236}">
                <a16:creationId xmlns:a16="http://schemas.microsoft.com/office/drawing/2014/main" id="{AFF9A6AA-E548-1211-DD27-6492BBC1AE94}"/>
              </a:ext>
            </a:extLst>
          </p:cNvPr>
          <p:cNvSpPr txBox="1"/>
          <p:nvPr/>
        </p:nvSpPr>
        <p:spPr>
          <a:xfrm>
            <a:off x="6201917" y="4835819"/>
            <a:ext cx="4609776" cy="1200329"/>
          </a:xfrm>
          <a:prstGeom prst="rect">
            <a:avLst/>
          </a:prstGeom>
          <a:noFill/>
        </p:spPr>
        <p:txBody>
          <a:bodyPr wrap="square">
            <a:spAutoFit/>
          </a:bodyPr>
          <a:lstStyle/>
          <a:p>
            <a:r>
              <a:rPr lang="en-GB" dirty="0"/>
              <a:t>Click on one of the listed drives to find its node on the left and then expand the node. The tool will display all the folders stored within the selected drive </a:t>
            </a:r>
            <a:endParaRPr lang="en-US" dirty="0"/>
          </a:p>
        </p:txBody>
      </p:sp>
      <p:sp>
        <p:nvSpPr>
          <p:cNvPr id="11" name="Arrow: Right 10">
            <a:extLst>
              <a:ext uri="{FF2B5EF4-FFF2-40B4-BE49-F238E27FC236}">
                <a16:creationId xmlns:a16="http://schemas.microsoft.com/office/drawing/2014/main" id="{C7EB8762-1493-D5B4-FBA5-0E38EDD61DD2}"/>
              </a:ext>
            </a:extLst>
          </p:cNvPr>
          <p:cNvSpPr/>
          <p:nvPr/>
        </p:nvSpPr>
        <p:spPr>
          <a:xfrm>
            <a:off x="5318760" y="2943987"/>
            <a:ext cx="786384" cy="356616"/>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EE5550-490B-6947-40FE-D14F36C5BCF8}"/>
              </a:ext>
            </a:extLst>
          </p:cNvPr>
          <p:cNvPicPr>
            <a:picLocks noChangeAspect="1"/>
          </p:cNvPicPr>
          <p:nvPr/>
        </p:nvPicPr>
        <p:blipFill>
          <a:blip r:embed="rId2"/>
          <a:stretch>
            <a:fillRect/>
          </a:stretch>
        </p:blipFill>
        <p:spPr>
          <a:xfrm>
            <a:off x="708984" y="1451222"/>
            <a:ext cx="4485501" cy="3375453"/>
          </a:xfrm>
          <a:prstGeom prst="rect">
            <a:avLst/>
          </a:prstGeom>
        </p:spPr>
      </p:pic>
      <p:sp>
        <p:nvSpPr>
          <p:cNvPr id="6" name="Rectangle: Rounded Corners 5">
            <a:extLst>
              <a:ext uri="{FF2B5EF4-FFF2-40B4-BE49-F238E27FC236}">
                <a16:creationId xmlns:a16="http://schemas.microsoft.com/office/drawing/2014/main" id="{BE413974-3DA3-CA62-0CF5-32A61A0E4406}"/>
              </a:ext>
            </a:extLst>
          </p:cNvPr>
          <p:cNvSpPr/>
          <p:nvPr/>
        </p:nvSpPr>
        <p:spPr>
          <a:xfrm>
            <a:off x="996696" y="3300603"/>
            <a:ext cx="356616" cy="356616"/>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E5AD6058-82FB-713D-09C8-518A862366B5}"/>
              </a:ext>
            </a:extLst>
          </p:cNvPr>
          <p:cNvSpPr/>
          <p:nvPr/>
        </p:nvSpPr>
        <p:spPr>
          <a:xfrm>
            <a:off x="1606296" y="2072736"/>
            <a:ext cx="356616" cy="387000"/>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B407B0ED-E489-55B5-AA99-1924B544733F}"/>
              </a:ext>
            </a:extLst>
          </p:cNvPr>
          <p:cNvPicPr>
            <a:picLocks noChangeAspect="1"/>
          </p:cNvPicPr>
          <p:nvPr/>
        </p:nvPicPr>
        <p:blipFill>
          <a:blip r:embed="rId3"/>
          <a:stretch>
            <a:fillRect/>
          </a:stretch>
        </p:blipFill>
        <p:spPr>
          <a:xfrm>
            <a:off x="6201916" y="1451222"/>
            <a:ext cx="4609775" cy="3390746"/>
          </a:xfrm>
          <a:prstGeom prst="rect">
            <a:avLst/>
          </a:prstGeom>
        </p:spPr>
      </p:pic>
    </p:spTree>
    <p:extLst>
      <p:ext uri="{BB962C8B-B14F-4D97-AF65-F5344CB8AC3E}">
        <p14:creationId xmlns:p14="http://schemas.microsoft.com/office/powerpoint/2010/main" val="6304026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0E966-6341-0665-868F-714703697DF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6FBCE0-848F-98A5-5806-00701A3AC152}"/>
              </a:ext>
            </a:extLst>
          </p:cNvPr>
          <p:cNvSpPr>
            <a:spLocks noGrp="1"/>
          </p:cNvSpPr>
          <p:nvPr>
            <p:ph type="title"/>
          </p:nvPr>
        </p:nvSpPr>
        <p:spPr/>
        <p:txBody>
          <a:bodyPr>
            <a:normAutofit/>
          </a:bodyPr>
          <a:lstStyle/>
          <a:p>
            <a:r>
              <a:rPr lang="en-US" sz="4000" b="1" dirty="0"/>
              <a:t>Step 7: </a:t>
            </a:r>
            <a:r>
              <a:rPr lang="en-GB" sz="4000" b="1" dirty="0"/>
              <a:t>Browsing contents on a hard drive</a:t>
            </a:r>
            <a:endParaRPr lang="en-US" sz="4000" b="1" dirty="0"/>
          </a:p>
        </p:txBody>
      </p:sp>
      <p:sp>
        <p:nvSpPr>
          <p:cNvPr id="8" name="TextBox 7">
            <a:extLst>
              <a:ext uri="{FF2B5EF4-FFF2-40B4-BE49-F238E27FC236}">
                <a16:creationId xmlns:a16="http://schemas.microsoft.com/office/drawing/2014/main" id="{BF0B2A30-EF81-3EDF-5135-4C0E6072ACE7}"/>
              </a:ext>
            </a:extLst>
          </p:cNvPr>
          <p:cNvSpPr txBox="1"/>
          <p:nvPr/>
        </p:nvSpPr>
        <p:spPr>
          <a:xfrm>
            <a:off x="618294" y="4826675"/>
            <a:ext cx="4700466" cy="1754326"/>
          </a:xfrm>
          <a:prstGeom prst="rect">
            <a:avLst/>
          </a:prstGeom>
          <a:noFill/>
        </p:spPr>
        <p:txBody>
          <a:bodyPr wrap="square" rtlCol="0">
            <a:spAutoFit/>
          </a:bodyPr>
          <a:lstStyle/>
          <a:p>
            <a:r>
              <a:rPr lang="en-GB" dirty="0"/>
              <a:t>Here, we are expanding the node against the folder CHFI-Tools and then further expanding the node against the sub-folder Evidence Files. Under the Evidence Files sub-folder, click the Image Files folder to see its contents in the right pane of the tool window</a:t>
            </a:r>
            <a:endParaRPr lang="en-US" dirty="0"/>
          </a:p>
        </p:txBody>
      </p:sp>
      <p:sp>
        <p:nvSpPr>
          <p:cNvPr id="13" name="TextBox 12">
            <a:extLst>
              <a:ext uri="{FF2B5EF4-FFF2-40B4-BE49-F238E27FC236}">
                <a16:creationId xmlns:a16="http://schemas.microsoft.com/office/drawing/2014/main" id="{BA73016E-531F-30FA-7D5E-E93118643E3D}"/>
              </a:ext>
            </a:extLst>
          </p:cNvPr>
          <p:cNvSpPr txBox="1"/>
          <p:nvPr/>
        </p:nvSpPr>
        <p:spPr>
          <a:xfrm>
            <a:off x="6211061" y="4826675"/>
            <a:ext cx="4609776" cy="923330"/>
          </a:xfrm>
          <a:prstGeom prst="rect">
            <a:avLst/>
          </a:prstGeom>
          <a:noFill/>
        </p:spPr>
        <p:txBody>
          <a:bodyPr wrap="square">
            <a:spAutoFit/>
          </a:bodyPr>
          <a:lstStyle/>
          <a:p>
            <a:r>
              <a:rPr lang="en-GB" dirty="0"/>
              <a:t>Now, select an image file in the right pane. The application displays the file’s properties in the lower-right section of the window.</a:t>
            </a:r>
            <a:endParaRPr lang="en-US" dirty="0"/>
          </a:p>
        </p:txBody>
      </p:sp>
      <p:sp>
        <p:nvSpPr>
          <p:cNvPr id="11" name="Arrow: Right 10">
            <a:extLst>
              <a:ext uri="{FF2B5EF4-FFF2-40B4-BE49-F238E27FC236}">
                <a16:creationId xmlns:a16="http://schemas.microsoft.com/office/drawing/2014/main" id="{ED6502A2-BE52-F345-3CE1-619C3F82FA7E}"/>
              </a:ext>
            </a:extLst>
          </p:cNvPr>
          <p:cNvSpPr/>
          <p:nvPr/>
        </p:nvSpPr>
        <p:spPr>
          <a:xfrm>
            <a:off x="5410685" y="2931319"/>
            <a:ext cx="786384" cy="356616"/>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60A94039-7217-BA05-8022-31B2ABBBFEA2}"/>
              </a:ext>
            </a:extLst>
          </p:cNvPr>
          <p:cNvPicPr>
            <a:picLocks noChangeAspect="1"/>
          </p:cNvPicPr>
          <p:nvPr/>
        </p:nvPicPr>
        <p:blipFill>
          <a:blip r:embed="rId2"/>
          <a:stretch>
            <a:fillRect/>
          </a:stretch>
        </p:blipFill>
        <p:spPr>
          <a:xfrm>
            <a:off x="666499" y="1690688"/>
            <a:ext cx="4652261" cy="2837879"/>
          </a:xfrm>
          <a:prstGeom prst="rect">
            <a:avLst/>
          </a:prstGeom>
        </p:spPr>
      </p:pic>
      <p:pic>
        <p:nvPicPr>
          <p:cNvPr id="9" name="Picture 8">
            <a:extLst>
              <a:ext uri="{FF2B5EF4-FFF2-40B4-BE49-F238E27FC236}">
                <a16:creationId xmlns:a16="http://schemas.microsoft.com/office/drawing/2014/main" id="{3C656CEB-4DC8-1797-990F-30C686B691C9}"/>
              </a:ext>
            </a:extLst>
          </p:cNvPr>
          <p:cNvPicPr>
            <a:picLocks noChangeAspect="1"/>
          </p:cNvPicPr>
          <p:nvPr/>
        </p:nvPicPr>
        <p:blipFill>
          <a:blip r:embed="rId3"/>
          <a:stretch>
            <a:fillRect/>
          </a:stretch>
        </p:blipFill>
        <p:spPr>
          <a:xfrm>
            <a:off x="6288994" y="1489675"/>
            <a:ext cx="4947680" cy="3337000"/>
          </a:xfrm>
          <a:prstGeom prst="rect">
            <a:avLst/>
          </a:prstGeom>
        </p:spPr>
      </p:pic>
    </p:spTree>
    <p:extLst>
      <p:ext uri="{BB962C8B-B14F-4D97-AF65-F5344CB8AC3E}">
        <p14:creationId xmlns:p14="http://schemas.microsoft.com/office/powerpoint/2010/main" val="121830323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CE508-1BAD-85CF-A806-3E1C7622960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07EE156-DA43-1795-4864-314FD96ED2D9}"/>
              </a:ext>
            </a:extLst>
          </p:cNvPr>
          <p:cNvSpPr>
            <a:spLocks noGrp="1"/>
          </p:cNvSpPr>
          <p:nvPr>
            <p:ph type="title"/>
          </p:nvPr>
        </p:nvSpPr>
        <p:spPr/>
        <p:txBody>
          <a:bodyPr>
            <a:normAutofit/>
          </a:bodyPr>
          <a:lstStyle/>
          <a:p>
            <a:r>
              <a:rPr lang="en-US" sz="4000" b="1" dirty="0"/>
              <a:t>Step 8: </a:t>
            </a:r>
            <a:r>
              <a:rPr lang="en-GB" sz="4000" b="1" dirty="0"/>
              <a:t>Scan for pictures</a:t>
            </a:r>
            <a:endParaRPr lang="en-US" sz="4000" b="1" dirty="0"/>
          </a:p>
        </p:txBody>
      </p:sp>
      <p:sp>
        <p:nvSpPr>
          <p:cNvPr id="8" name="TextBox 7">
            <a:extLst>
              <a:ext uri="{FF2B5EF4-FFF2-40B4-BE49-F238E27FC236}">
                <a16:creationId xmlns:a16="http://schemas.microsoft.com/office/drawing/2014/main" id="{3392FFC6-3F4B-05BA-7AA6-75BB3376BB35}"/>
              </a:ext>
            </a:extLst>
          </p:cNvPr>
          <p:cNvSpPr txBox="1"/>
          <p:nvPr/>
        </p:nvSpPr>
        <p:spPr>
          <a:xfrm>
            <a:off x="618294" y="4826675"/>
            <a:ext cx="4700466" cy="923330"/>
          </a:xfrm>
          <a:prstGeom prst="rect">
            <a:avLst/>
          </a:prstGeom>
          <a:noFill/>
        </p:spPr>
        <p:txBody>
          <a:bodyPr wrap="square" rtlCol="0">
            <a:spAutoFit/>
          </a:bodyPr>
          <a:lstStyle/>
          <a:p>
            <a:r>
              <a:rPr lang="en-GB" dirty="0"/>
              <a:t>To scan images or pictures on the computer, click the Scan for Pictures icon and then click Load Folder to view the images.</a:t>
            </a:r>
            <a:endParaRPr lang="en-US" dirty="0"/>
          </a:p>
        </p:txBody>
      </p:sp>
      <p:sp>
        <p:nvSpPr>
          <p:cNvPr id="13" name="TextBox 12">
            <a:extLst>
              <a:ext uri="{FF2B5EF4-FFF2-40B4-BE49-F238E27FC236}">
                <a16:creationId xmlns:a16="http://schemas.microsoft.com/office/drawing/2014/main" id="{800E8CB9-F8D0-57E8-B35A-07ED4D79E392}"/>
              </a:ext>
            </a:extLst>
          </p:cNvPr>
          <p:cNvSpPr txBox="1"/>
          <p:nvPr/>
        </p:nvSpPr>
        <p:spPr>
          <a:xfrm>
            <a:off x="6211061" y="4826675"/>
            <a:ext cx="4609776" cy="1477328"/>
          </a:xfrm>
          <a:prstGeom prst="rect">
            <a:avLst/>
          </a:prstGeom>
          <a:noFill/>
        </p:spPr>
        <p:txBody>
          <a:bodyPr wrap="square">
            <a:spAutoFit/>
          </a:bodyPr>
          <a:lstStyle/>
          <a:p>
            <a:r>
              <a:rPr lang="en-GB" dirty="0"/>
              <a:t>A Browse For Folder window appears. Navigate to C:\CHFITools\Evidence Files\Image Files to load the pictures for scan and then click OK. A Notice pop-up appears, asking you to be patient. Click OK.</a:t>
            </a:r>
            <a:endParaRPr lang="en-US" dirty="0"/>
          </a:p>
        </p:txBody>
      </p:sp>
      <p:sp>
        <p:nvSpPr>
          <p:cNvPr id="11" name="Arrow: Right 10">
            <a:extLst>
              <a:ext uri="{FF2B5EF4-FFF2-40B4-BE49-F238E27FC236}">
                <a16:creationId xmlns:a16="http://schemas.microsoft.com/office/drawing/2014/main" id="{CEAD9C09-EC46-E466-5AC5-C42B8DC8094A}"/>
              </a:ext>
            </a:extLst>
          </p:cNvPr>
          <p:cNvSpPr/>
          <p:nvPr/>
        </p:nvSpPr>
        <p:spPr>
          <a:xfrm>
            <a:off x="5318760" y="2943987"/>
            <a:ext cx="786384" cy="356616"/>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FE3EF98-6BEF-831A-A845-5687B8393EBE}"/>
              </a:ext>
            </a:extLst>
          </p:cNvPr>
          <p:cNvPicPr>
            <a:picLocks noChangeAspect="1"/>
          </p:cNvPicPr>
          <p:nvPr/>
        </p:nvPicPr>
        <p:blipFill>
          <a:blip r:embed="rId2"/>
          <a:stretch>
            <a:fillRect/>
          </a:stretch>
        </p:blipFill>
        <p:spPr>
          <a:xfrm>
            <a:off x="709494" y="1349265"/>
            <a:ext cx="4541522" cy="3439155"/>
          </a:xfrm>
          <a:prstGeom prst="rect">
            <a:avLst/>
          </a:prstGeom>
        </p:spPr>
      </p:pic>
      <p:sp>
        <p:nvSpPr>
          <p:cNvPr id="10" name="Rectangle: Rounded Corners 9">
            <a:extLst>
              <a:ext uri="{FF2B5EF4-FFF2-40B4-BE49-F238E27FC236}">
                <a16:creationId xmlns:a16="http://schemas.microsoft.com/office/drawing/2014/main" id="{3EF108EF-062A-B680-1231-C23CB55CDC88}"/>
              </a:ext>
            </a:extLst>
          </p:cNvPr>
          <p:cNvSpPr/>
          <p:nvPr/>
        </p:nvSpPr>
        <p:spPr>
          <a:xfrm>
            <a:off x="1615784" y="4526280"/>
            <a:ext cx="688504" cy="262140"/>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D5C26B87-2B2C-350B-25FC-A2A8DD6EB0F1}"/>
              </a:ext>
            </a:extLst>
          </p:cNvPr>
          <p:cNvPicPr>
            <a:picLocks noChangeAspect="1"/>
          </p:cNvPicPr>
          <p:nvPr/>
        </p:nvPicPr>
        <p:blipFill>
          <a:blip r:embed="rId3"/>
          <a:stretch>
            <a:fillRect/>
          </a:stretch>
        </p:blipFill>
        <p:spPr>
          <a:xfrm>
            <a:off x="8221368" y="1422684"/>
            <a:ext cx="2599469" cy="2637252"/>
          </a:xfrm>
          <a:prstGeom prst="rect">
            <a:avLst/>
          </a:prstGeom>
        </p:spPr>
      </p:pic>
      <p:pic>
        <p:nvPicPr>
          <p:cNvPr id="15" name="Picture 14">
            <a:extLst>
              <a:ext uri="{FF2B5EF4-FFF2-40B4-BE49-F238E27FC236}">
                <a16:creationId xmlns:a16="http://schemas.microsoft.com/office/drawing/2014/main" id="{61097762-1D5E-FF3C-3AD0-CA2213E6B7B4}"/>
              </a:ext>
            </a:extLst>
          </p:cNvPr>
          <p:cNvPicPr>
            <a:picLocks noChangeAspect="1"/>
          </p:cNvPicPr>
          <p:nvPr/>
        </p:nvPicPr>
        <p:blipFill>
          <a:blip r:embed="rId4"/>
          <a:stretch>
            <a:fillRect/>
          </a:stretch>
        </p:blipFill>
        <p:spPr>
          <a:xfrm>
            <a:off x="6211061" y="3751651"/>
            <a:ext cx="3152395" cy="1000193"/>
          </a:xfrm>
          <a:prstGeom prst="rect">
            <a:avLst/>
          </a:prstGeom>
        </p:spPr>
      </p:pic>
    </p:spTree>
    <p:extLst>
      <p:ext uri="{BB962C8B-B14F-4D97-AF65-F5344CB8AC3E}">
        <p14:creationId xmlns:p14="http://schemas.microsoft.com/office/powerpoint/2010/main" val="20752538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7B0BA-A4DE-EA34-FC08-F3A67D18B05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2DA4A87-4192-4749-9F5C-F1C2D34B191B}"/>
              </a:ext>
            </a:extLst>
          </p:cNvPr>
          <p:cNvSpPr>
            <a:spLocks noGrp="1"/>
          </p:cNvSpPr>
          <p:nvPr>
            <p:ph type="title"/>
          </p:nvPr>
        </p:nvSpPr>
        <p:spPr/>
        <p:txBody>
          <a:bodyPr>
            <a:normAutofit/>
          </a:bodyPr>
          <a:lstStyle/>
          <a:p>
            <a:r>
              <a:rPr lang="en-US" sz="4000" b="1" dirty="0"/>
              <a:t>Step 8: </a:t>
            </a:r>
            <a:r>
              <a:rPr lang="en-GB" sz="4000" b="1" dirty="0"/>
              <a:t>Browsing contents on a hard drive</a:t>
            </a:r>
            <a:endParaRPr lang="en-US" sz="4000" b="1" dirty="0"/>
          </a:p>
        </p:txBody>
      </p:sp>
      <p:sp>
        <p:nvSpPr>
          <p:cNvPr id="8" name="TextBox 7">
            <a:extLst>
              <a:ext uri="{FF2B5EF4-FFF2-40B4-BE49-F238E27FC236}">
                <a16:creationId xmlns:a16="http://schemas.microsoft.com/office/drawing/2014/main" id="{020795DB-2D74-3BA4-C19D-A2201E9E8B53}"/>
              </a:ext>
            </a:extLst>
          </p:cNvPr>
          <p:cNvSpPr txBox="1"/>
          <p:nvPr/>
        </p:nvSpPr>
        <p:spPr>
          <a:xfrm>
            <a:off x="618294" y="4826675"/>
            <a:ext cx="4700466" cy="646331"/>
          </a:xfrm>
          <a:prstGeom prst="rect">
            <a:avLst/>
          </a:prstGeom>
          <a:noFill/>
        </p:spPr>
        <p:txBody>
          <a:bodyPr wrap="square" rtlCol="0">
            <a:spAutoFit/>
          </a:bodyPr>
          <a:lstStyle/>
          <a:p>
            <a:r>
              <a:rPr lang="en-GB" dirty="0"/>
              <a:t>The tool will load the previews of all images within the folder</a:t>
            </a:r>
            <a:endParaRPr lang="en-US" dirty="0"/>
          </a:p>
        </p:txBody>
      </p:sp>
      <p:sp>
        <p:nvSpPr>
          <p:cNvPr id="13" name="TextBox 12">
            <a:extLst>
              <a:ext uri="{FF2B5EF4-FFF2-40B4-BE49-F238E27FC236}">
                <a16:creationId xmlns:a16="http://schemas.microsoft.com/office/drawing/2014/main" id="{C83CEE5D-96FE-E7A7-020B-58A5BDEC7F7C}"/>
              </a:ext>
            </a:extLst>
          </p:cNvPr>
          <p:cNvSpPr txBox="1"/>
          <p:nvPr/>
        </p:nvSpPr>
        <p:spPr>
          <a:xfrm>
            <a:off x="6211061" y="4826675"/>
            <a:ext cx="4609776" cy="923330"/>
          </a:xfrm>
          <a:prstGeom prst="rect">
            <a:avLst/>
          </a:prstGeom>
          <a:noFill/>
        </p:spPr>
        <p:txBody>
          <a:bodyPr wrap="square">
            <a:spAutoFit/>
          </a:bodyPr>
          <a:lstStyle/>
          <a:p>
            <a:r>
              <a:rPr lang="en-GB" dirty="0"/>
              <a:t>In this manner, you can create images, retrieve deleted files, and scan for</a:t>
            </a:r>
          </a:p>
          <a:p>
            <a:r>
              <a:rPr lang="en-GB" dirty="0"/>
              <a:t>image files on a computer by using Helix.</a:t>
            </a:r>
            <a:endParaRPr lang="en-US" dirty="0"/>
          </a:p>
        </p:txBody>
      </p:sp>
      <p:sp>
        <p:nvSpPr>
          <p:cNvPr id="11" name="Arrow: Right 10">
            <a:extLst>
              <a:ext uri="{FF2B5EF4-FFF2-40B4-BE49-F238E27FC236}">
                <a16:creationId xmlns:a16="http://schemas.microsoft.com/office/drawing/2014/main" id="{63E23C3C-56F8-CFC7-7433-5E62EA149BAF}"/>
              </a:ext>
            </a:extLst>
          </p:cNvPr>
          <p:cNvSpPr/>
          <p:nvPr/>
        </p:nvSpPr>
        <p:spPr>
          <a:xfrm>
            <a:off x="5318760" y="2943987"/>
            <a:ext cx="786384" cy="356616"/>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DACD827-AA7A-2150-6550-8E442557A567}"/>
              </a:ext>
            </a:extLst>
          </p:cNvPr>
          <p:cNvPicPr>
            <a:picLocks noChangeAspect="1"/>
          </p:cNvPicPr>
          <p:nvPr/>
        </p:nvPicPr>
        <p:blipFill>
          <a:blip r:embed="rId2"/>
          <a:stretch>
            <a:fillRect/>
          </a:stretch>
        </p:blipFill>
        <p:spPr>
          <a:xfrm>
            <a:off x="618294" y="1395738"/>
            <a:ext cx="4504753" cy="3394226"/>
          </a:xfrm>
          <a:prstGeom prst="rect">
            <a:avLst/>
          </a:prstGeom>
        </p:spPr>
      </p:pic>
      <p:pic>
        <p:nvPicPr>
          <p:cNvPr id="9" name="Picture 8">
            <a:extLst>
              <a:ext uri="{FF2B5EF4-FFF2-40B4-BE49-F238E27FC236}">
                <a16:creationId xmlns:a16="http://schemas.microsoft.com/office/drawing/2014/main" id="{EA835505-D52F-883A-AA4D-1F5D4C3A9700}"/>
              </a:ext>
            </a:extLst>
          </p:cNvPr>
          <p:cNvPicPr>
            <a:picLocks noChangeAspect="1"/>
          </p:cNvPicPr>
          <p:nvPr/>
        </p:nvPicPr>
        <p:blipFill>
          <a:blip r:embed="rId3"/>
          <a:stretch>
            <a:fillRect/>
          </a:stretch>
        </p:blipFill>
        <p:spPr>
          <a:xfrm>
            <a:off x="6300856" y="1395737"/>
            <a:ext cx="4160209" cy="3394225"/>
          </a:xfrm>
          <a:prstGeom prst="rect">
            <a:avLst/>
          </a:prstGeom>
        </p:spPr>
      </p:pic>
    </p:spTree>
    <p:extLst>
      <p:ext uri="{BB962C8B-B14F-4D97-AF65-F5344CB8AC3E}">
        <p14:creationId xmlns:p14="http://schemas.microsoft.com/office/powerpoint/2010/main" val="11505309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5D2CC-DD16-6741-CC8C-2CD27C4B34C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F00B9FC-6D25-F367-8F9E-2FD04F20BCAA}"/>
              </a:ext>
            </a:extLst>
          </p:cNvPr>
          <p:cNvSpPr>
            <a:spLocks noGrp="1"/>
          </p:cNvSpPr>
          <p:nvPr>
            <p:ph type="title"/>
          </p:nvPr>
        </p:nvSpPr>
        <p:spPr/>
        <p:txBody>
          <a:bodyPr>
            <a:normAutofit/>
          </a:bodyPr>
          <a:lstStyle/>
          <a:p>
            <a:r>
              <a:rPr lang="en-US" sz="4000" b="1" dirty="0"/>
              <a:t>Lab 8: </a:t>
            </a:r>
            <a:r>
              <a:rPr lang="en-GB" sz="4000" b="1" dirty="0"/>
              <a:t>Collecting and Parsing Forensic Artifacts on a Live Windows Machine</a:t>
            </a:r>
            <a:endParaRPr lang="en-US" sz="4000" b="1" dirty="0"/>
          </a:p>
        </p:txBody>
      </p:sp>
      <p:sp>
        <p:nvSpPr>
          <p:cNvPr id="5" name="Content Placeholder 4">
            <a:extLst>
              <a:ext uri="{FF2B5EF4-FFF2-40B4-BE49-F238E27FC236}">
                <a16:creationId xmlns:a16="http://schemas.microsoft.com/office/drawing/2014/main" id="{B1BCC122-A626-83BB-C8D7-3A60C6792565}"/>
              </a:ext>
            </a:extLst>
          </p:cNvPr>
          <p:cNvSpPr>
            <a:spLocks noGrp="1"/>
          </p:cNvSpPr>
          <p:nvPr>
            <p:ph idx="1"/>
          </p:nvPr>
        </p:nvSpPr>
        <p:spPr/>
        <p:txBody>
          <a:bodyPr>
            <a:normAutofit/>
          </a:bodyPr>
          <a:lstStyle/>
          <a:p>
            <a:r>
              <a:rPr lang="en-US" sz="2000" b="1" dirty="0"/>
              <a:t>Lab scenario</a:t>
            </a:r>
            <a:r>
              <a:rPr lang="en-US" sz="2000" dirty="0"/>
              <a:t>: </a:t>
            </a:r>
            <a:r>
              <a:rPr lang="en-GB" sz="2000" dirty="0"/>
              <a:t>The employee complained that some confidential files were missing from his system. Robert enquired further and learnt that most of the sensitive files were stored in the system drive of the machine. Using the KAPE tool, even before the full system image was taken, so that he could start the forensic analysis at the earliest.</a:t>
            </a:r>
          </a:p>
          <a:p>
            <a:r>
              <a:rPr lang="en-US" sz="2000" b="1" dirty="0"/>
              <a:t>Lab Objectives</a:t>
            </a:r>
            <a:r>
              <a:rPr lang="en-US" sz="2000" dirty="0"/>
              <a:t>: </a:t>
            </a:r>
            <a:r>
              <a:rPr lang="en-GB" sz="2000" dirty="0"/>
              <a:t>This lab will help you understand how to identify and collect forensically useful artifacts from a Windows machine and parse them simultaneously to expedite the investigation.</a:t>
            </a:r>
          </a:p>
          <a:p>
            <a:r>
              <a:rPr lang="en-GB" sz="2000" b="1" dirty="0"/>
              <a:t>Lab Environment:</a:t>
            </a:r>
          </a:p>
          <a:p>
            <a:pPr lvl="1"/>
            <a:r>
              <a:rPr lang="en-GB" sz="2000" dirty="0"/>
              <a:t>A computer running Windows 10 virtual machine</a:t>
            </a:r>
          </a:p>
          <a:p>
            <a:pPr lvl="1"/>
            <a:r>
              <a:rPr lang="en-GB" sz="2000" dirty="0"/>
              <a:t>Administrative privileges to execute the commands</a:t>
            </a:r>
          </a:p>
          <a:p>
            <a:pPr lvl="1"/>
            <a:r>
              <a:rPr lang="en-GB" sz="2000" dirty="0"/>
              <a:t>A web browser with internet access</a:t>
            </a:r>
          </a:p>
          <a:p>
            <a:pPr lvl="1"/>
            <a:r>
              <a:rPr lang="en-GB" sz="2000" dirty="0"/>
              <a:t>KAPE tool located at C:\CHFI-Tools\CHFIv10 Module 06 Windows Forensics\Windows Forensics Tools\KAPE </a:t>
            </a:r>
            <a:endParaRPr lang="en-US" sz="2000" dirty="0"/>
          </a:p>
        </p:txBody>
      </p:sp>
    </p:spTree>
    <p:extLst>
      <p:ext uri="{BB962C8B-B14F-4D97-AF65-F5344CB8AC3E}">
        <p14:creationId xmlns:p14="http://schemas.microsoft.com/office/powerpoint/2010/main" val="7982988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282</TotalTime>
  <Words>9542</Words>
  <Application>Microsoft Office PowerPoint</Application>
  <PresentationFormat>Widescreen</PresentationFormat>
  <Paragraphs>533</Paragraphs>
  <Slides>149</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149</vt:i4>
      </vt:variant>
    </vt:vector>
  </HeadingPairs>
  <TitlesOfParts>
    <vt:vector size="156" baseType="lpstr">
      <vt:lpstr>Aptos</vt:lpstr>
      <vt:lpstr>Aptos Display</vt:lpstr>
      <vt:lpstr>Arial</vt:lpstr>
      <vt:lpstr>Arial Unicode MS</vt:lpstr>
      <vt:lpstr>Consolas</vt:lpstr>
      <vt:lpstr>Wingdings</vt:lpstr>
      <vt:lpstr>Office Theme</vt:lpstr>
      <vt:lpstr>GROUP 4 </vt:lpstr>
      <vt:lpstr>LAB 1 : Acquiring Volatile Information from a Live Windows System </vt:lpstr>
      <vt:lpstr>LAB 1 : Acquiring Volatile Information from a Live Windows System </vt:lpstr>
      <vt:lpstr>LAB 1 : Acquiring Volatile Information from a Live Windows System </vt:lpstr>
      <vt:lpstr>LAB 1 : Acquiring Volatile Information from a Live Windows System </vt:lpstr>
      <vt:lpstr>LAB 1 : Acquiring Volatile Information from a Live Windows System </vt:lpstr>
      <vt:lpstr>LAB 1 : Acquiring Volatile Information from a Live Windows System </vt:lpstr>
      <vt:lpstr>LAB 1 : Acquiring Volatile Information from a Live Windows System </vt:lpstr>
      <vt:lpstr>LAB 1 : Acquiring Volatile Information from a Live Windows System </vt:lpstr>
      <vt:lpstr>LAB 2 : Investigating Forensic Image of Windows RAM</vt:lpstr>
      <vt:lpstr>LAB 2 : Investigating Forensic Image of Windows RAM</vt:lpstr>
      <vt:lpstr>LAB 2 : Investigating Forensic Image of Windows RAM</vt:lpstr>
      <vt:lpstr>LAB 2 : Investigating Forensic Image of Windows RAM</vt:lpstr>
      <vt:lpstr>LAB 2 : Investigating Forensic Image of Windows RAM</vt:lpstr>
      <vt:lpstr>LAB 2 : Investigating Forensic Image of Windows RAM</vt:lpstr>
      <vt:lpstr>LAB 2 : Investigating Forensic Image of Windows RAM</vt:lpstr>
      <vt:lpstr>LAB 2 : Investigating Forensic Image of Windows RAM</vt:lpstr>
      <vt:lpstr>LAB 2 : Investigating Forensic Image of Windows RAM</vt:lpstr>
      <vt:lpstr>LAB 2 : Investigating Forensic Image of Windows RAM</vt:lpstr>
      <vt:lpstr>LAB 2 : Investigating Forensic Image of Windows RAM</vt:lpstr>
      <vt:lpstr>LAB 2 : Investigating Forensic Image of Windows RAM</vt:lpstr>
      <vt:lpstr>LAB 2 : Investigating Forensic Image of Windows RAM</vt:lpstr>
      <vt:lpstr>LAB 2 : Investigating Forensic Image of Windows RAM</vt:lpstr>
      <vt:lpstr>LAB 2 : Investigating Forensic Image of Windows RAM</vt:lpstr>
      <vt:lpstr>LAB 2 : Investigating Forensic Image of Windows RAM</vt:lpstr>
      <vt:lpstr>LAB 2 : Investigating Forensic Image of Windows RAM</vt:lpstr>
      <vt:lpstr>LAB 2 : Investigating Forensic Image of Windows RAM</vt:lpstr>
      <vt:lpstr>Lab 3</vt:lpstr>
      <vt:lpstr> I. View Chrome 1. Chrome Cache</vt:lpstr>
      <vt:lpstr>2.Chrome Cookies</vt:lpstr>
      <vt:lpstr>3. Chrome History</vt:lpstr>
      <vt:lpstr>II. View Mozilla FireFox 1. MZ Cache</vt:lpstr>
      <vt:lpstr>2. MZ Cookies</vt:lpstr>
      <vt:lpstr>3. MZ History</vt:lpstr>
      <vt:lpstr> Lab 4  </vt:lpstr>
      <vt:lpstr>I.  1. Install OSForensics</vt:lpstr>
      <vt:lpstr>I.  2. Create case</vt:lpstr>
      <vt:lpstr>I.  2. Create case</vt:lpstr>
      <vt:lpstr>I.  3. Create index</vt:lpstr>
      <vt:lpstr>I.  4. Gather user’s activities</vt:lpstr>
      <vt:lpstr>I.  5. Recover deleted files</vt:lpstr>
      <vt:lpstr>I.  6. Detected files with an extension mismatch</vt:lpstr>
      <vt:lpstr>I.  7. View running process</vt:lpstr>
      <vt:lpstr>I.  8. View system information</vt:lpstr>
      <vt:lpstr>I.  9. Verify integrity of files</vt:lpstr>
      <vt:lpstr>I.  9. Verify integrity of files</vt:lpstr>
      <vt:lpstr>Lab 5: Extracting information about Loaded Processes on a Computer</vt:lpstr>
      <vt:lpstr>Lab 5:</vt:lpstr>
      <vt:lpstr>Lab 5:</vt:lpstr>
      <vt:lpstr>Lab 5:</vt:lpstr>
      <vt:lpstr>Lab 5:</vt:lpstr>
      <vt:lpstr>Lab 5:</vt:lpstr>
      <vt:lpstr>Lab 5:</vt:lpstr>
      <vt:lpstr>Lab 5:</vt:lpstr>
      <vt:lpstr>Lab 5:</vt:lpstr>
      <vt:lpstr>Lab 5:</vt:lpstr>
      <vt:lpstr>Lab 5:</vt:lpstr>
      <vt:lpstr>Lab 6: Viewing, Monitoring, and Analyzing Events Occurred on a Windows Machine</vt:lpstr>
      <vt:lpstr>Lab 6:</vt:lpstr>
      <vt:lpstr>Lab 6:</vt:lpstr>
      <vt:lpstr>Lab 6:</vt:lpstr>
      <vt:lpstr>Lab 6:</vt:lpstr>
      <vt:lpstr>Lab 6:</vt:lpstr>
      <vt:lpstr>Lab 6:</vt:lpstr>
      <vt:lpstr>Lab 6:</vt:lpstr>
      <vt:lpstr>Lab 6:</vt:lpstr>
      <vt:lpstr>Lab 6:</vt:lpstr>
      <vt:lpstr>Lab 6:</vt:lpstr>
      <vt:lpstr>Lab 6:</vt:lpstr>
      <vt:lpstr>Lab 6:</vt:lpstr>
      <vt:lpstr>Lab 6:</vt:lpstr>
      <vt:lpstr>Lab 6:</vt:lpstr>
      <vt:lpstr>Lab 6:</vt:lpstr>
      <vt:lpstr>Lab 6:</vt:lpstr>
      <vt:lpstr>Lab 6:</vt:lpstr>
      <vt:lpstr>Lab 6:</vt:lpstr>
      <vt:lpstr>Lab 7: Performing Digital Forensic Investigation on a Computer</vt:lpstr>
      <vt:lpstr>Step 1: Run Helix</vt:lpstr>
      <vt:lpstr>Step 1: Run Helix</vt:lpstr>
      <vt:lpstr>Step 1: Run Helix</vt:lpstr>
      <vt:lpstr>Step 2: Start creating Disk Image</vt:lpstr>
      <vt:lpstr>Step 2: Start creating Disk Image</vt:lpstr>
      <vt:lpstr>Step 2: Start creating Disk Image</vt:lpstr>
      <vt:lpstr>Step 2: Start creating Disk Image</vt:lpstr>
      <vt:lpstr>Step 3: Investigating a forensic image file</vt:lpstr>
      <vt:lpstr>Step 3: Investigating a forensic image file</vt:lpstr>
      <vt:lpstr>Step 4: Run Nigilant 32</vt:lpstr>
      <vt:lpstr>Step 4: Run Nigilant 32</vt:lpstr>
      <vt:lpstr>Step 4: Run Nigilant 32</vt:lpstr>
      <vt:lpstr>Step 5: Check MD5 Hash and Virus Total</vt:lpstr>
      <vt:lpstr>Step 5: Check MD5 Hash and Virus Total</vt:lpstr>
      <vt:lpstr>Step 1: Run Helix</vt:lpstr>
      <vt:lpstr>Step 6: Recovering deleted files</vt:lpstr>
      <vt:lpstr>Step 6: Recovering deleted files</vt:lpstr>
      <vt:lpstr>Step 7: Browsing contents on a hard drive</vt:lpstr>
      <vt:lpstr>Step 7: Browsing contents on a hard drive</vt:lpstr>
      <vt:lpstr>Step 8: Scan for pictures</vt:lpstr>
      <vt:lpstr>Step 8: Browsing contents on a hard drive</vt:lpstr>
      <vt:lpstr>Lab 8: Collecting and Parsing Forensic Artifacts on a Live Windows Machine</vt:lpstr>
      <vt:lpstr>Step 1: Run KAPE</vt:lpstr>
      <vt:lpstr>Step 1: Run KAPE</vt:lpstr>
      <vt:lpstr>Step 1: Run KAPE</vt:lpstr>
      <vt:lpstr>Step 1: Run KAPE</vt:lpstr>
      <vt:lpstr>Step 2: Create KAPE Output</vt:lpstr>
      <vt:lpstr>Step 2: Create KAPE Output</vt:lpstr>
      <vt:lpstr>Step 3: Start creating Target options</vt:lpstr>
      <vt:lpstr>Step 3: Start creating Target options</vt:lpstr>
      <vt:lpstr>Step 3: Start creating Target options</vt:lpstr>
      <vt:lpstr>Step 3: Start creating Target options</vt:lpstr>
      <vt:lpstr>Step 3: Start creating Target options</vt:lpstr>
      <vt:lpstr>Step 3: Start creating Target options</vt:lpstr>
      <vt:lpstr>Step 3: Start creating Target options</vt:lpstr>
      <vt:lpstr>Step 3: Start creating Target options</vt:lpstr>
      <vt:lpstr>Step 3: Start creating Target options</vt:lpstr>
      <vt:lpstr>Step 4: Investigating Target Output</vt:lpstr>
      <vt:lpstr>Step 4: Investigating Target Output</vt:lpstr>
      <vt:lpstr>Step 4: Investigating Target Output</vt:lpstr>
      <vt:lpstr>Step 4: Investigating Target Output</vt:lpstr>
      <vt:lpstr>Step 4: Investigating Target Output</vt:lpstr>
      <vt:lpstr>Step 4: Investigating Target Output</vt:lpstr>
      <vt:lpstr>Step 5: Create Module Output</vt:lpstr>
      <vt:lpstr>Step 4: Investigating Target Output</vt:lpstr>
      <vt:lpstr>Step 5: Create Module Output</vt:lpstr>
      <vt:lpstr>Step 5: Create Module Output</vt:lpstr>
      <vt:lpstr>Step 5: Create Module Output</vt:lpstr>
      <vt:lpstr>Step 5: Create Module Output</vt:lpstr>
      <vt:lpstr>Step 5: Create Module Output</vt:lpstr>
      <vt:lpstr>Step 5: Create Module Output</vt:lpstr>
      <vt:lpstr>Step 5: Create Module Output</vt:lpstr>
      <vt:lpstr>Step 5: Create Module Output</vt:lpstr>
      <vt:lpstr>Step 5: Create Module Output</vt:lpstr>
      <vt:lpstr>Step 5: Create Module Output</vt:lpstr>
      <vt:lpstr>Step 5: Create Module Output</vt:lpstr>
      <vt:lpstr>Step 5: Create Module Output</vt:lpstr>
      <vt:lpstr>Step 6: Investigating Module Output</vt:lpstr>
      <vt:lpstr>Step 6: Investigating Module Output</vt:lpstr>
      <vt:lpstr>Step 6: Investigating Module Output</vt:lpstr>
      <vt:lpstr>Step 6: Investigating Module Output</vt:lpstr>
      <vt:lpstr>Step 6: Investigating Module Output</vt:lpstr>
      <vt:lpstr>Step 6: Investigating Module Output</vt:lpstr>
      <vt:lpstr>Step 6: Investigating Module Output</vt:lpstr>
      <vt:lpstr>Step 6: Investigating Module Output</vt:lpstr>
      <vt:lpstr>Step 6: Investigating Module Output</vt:lpstr>
      <vt:lpstr>Step 6: Investigating Module Output</vt:lpstr>
      <vt:lpstr>Step 6: Investigating Module Output</vt:lpstr>
      <vt:lpstr>Step 6: Investigating Module Output</vt:lpstr>
      <vt:lpstr>Step 6: Investigating Module Output</vt:lpstr>
      <vt:lpstr>Step 6: Investigating Module Output</vt:lpstr>
      <vt:lpstr>Step 6: Investigating Module Output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Nguyen Tai Anh</dc:creator>
  <cp:lastModifiedBy>Nguyen Tai Anh</cp:lastModifiedBy>
  <cp:revision>2</cp:revision>
  <dcterms:created xsi:type="dcterms:W3CDTF">2024-11-26T17:47:12Z</dcterms:created>
  <dcterms:modified xsi:type="dcterms:W3CDTF">2024-11-27T03:57:20Z</dcterms:modified>
</cp:coreProperties>
</file>